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3" r:id="rId3"/>
    <p:sldId id="284" r:id="rId4"/>
    <p:sldId id="292" r:id="rId5"/>
    <p:sldId id="281" r:id="rId6"/>
    <p:sldId id="289" r:id="rId7"/>
    <p:sldId id="276" r:id="rId8"/>
    <p:sldId id="290" r:id="rId9"/>
    <p:sldId id="277" r:id="rId10"/>
    <p:sldId id="278" r:id="rId11"/>
    <p:sldId id="279" r:id="rId12"/>
    <p:sldId id="257" r:id="rId13"/>
    <p:sldId id="262" r:id="rId14"/>
    <p:sldId id="258" r:id="rId15"/>
    <p:sldId id="263" r:id="rId16"/>
    <p:sldId id="266" r:id="rId17"/>
    <p:sldId id="287" r:id="rId18"/>
    <p:sldId id="259" r:id="rId19"/>
    <p:sldId id="264" r:id="rId20"/>
    <p:sldId id="268" r:id="rId21"/>
    <p:sldId id="265" r:id="rId22"/>
    <p:sldId id="288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C7620-9B0A-443A-89C2-2BF48732889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9638C24-9A2B-4A47-8001-E101774D92B8}">
      <dgm:prSet phldrT="[Testo]" custT="1"/>
      <dgm:spPr/>
      <dgm:t>
        <a:bodyPr/>
        <a:lstStyle/>
        <a:p>
          <a:r>
            <a:rPr lang="it-IT" sz="2000" dirty="0" smtClean="0"/>
            <a:t>I concetti generali dei Principi Etici delle Professioni, della Scienza e dell’Informazione rappresentano l’essenza dell’Etica Civile</a:t>
          </a:r>
          <a:endParaRPr lang="it-IT" sz="2000" dirty="0"/>
        </a:p>
      </dgm:t>
    </dgm:pt>
    <dgm:pt modelId="{0B574CD4-1F8B-4BBB-8449-AFDC284479D2}" type="parTrans" cxnId="{74B3586A-B26D-4609-8541-C5E28548D890}">
      <dgm:prSet/>
      <dgm:spPr/>
      <dgm:t>
        <a:bodyPr/>
        <a:lstStyle/>
        <a:p>
          <a:endParaRPr lang="it-IT"/>
        </a:p>
      </dgm:t>
    </dgm:pt>
    <dgm:pt modelId="{DE4694BF-53F9-4402-A403-658011C3BAA2}" type="sibTrans" cxnId="{74B3586A-B26D-4609-8541-C5E28548D890}">
      <dgm:prSet/>
      <dgm:spPr/>
      <dgm:t>
        <a:bodyPr/>
        <a:lstStyle/>
        <a:p>
          <a:endParaRPr lang="it-IT"/>
        </a:p>
      </dgm:t>
    </dgm:pt>
    <dgm:pt modelId="{C6FDDBBF-4955-453D-B0DE-3133F4BD5D61}">
      <dgm:prSet phldrT="[Testo]" custT="1"/>
      <dgm:spPr/>
      <dgm:t>
        <a:bodyPr/>
        <a:lstStyle/>
        <a:p>
          <a:r>
            <a:rPr lang="it-IT" sz="2400" dirty="0" smtClean="0"/>
            <a:t>I codici pratici.</a:t>
          </a:r>
          <a:endParaRPr lang="it-IT" sz="2400" dirty="0"/>
        </a:p>
      </dgm:t>
    </dgm:pt>
    <dgm:pt modelId="{E527C0A8-62DB-4EC5-A6F2-217AEC92F8CB}" type="parTrans" cxnId="{2584DDBD-112C-4F44-BA2E-7C3D108AB26D}">
      <dgm:prSet/>
      <dgm:spPr/>
      <dgm:t>
        <a:bodyPr/>
        <a:lstStyle/>
        <a:p>
          <a:endParaRPr lang="it-IT"/>
        </a:p>
      </dgm:t>
    </dgm:pt>
    <dgm:pt modelId="{0A14F669-E96D-4494-AFFB-D12AAEA151D4}" type="sibTrans" cxnId="{2584DDBD-112C-4F44-BA2E-7C3D108AB26D}">
      <dgm:prSet/>
      <dgm:spPr/>
      <dgm:t>
        <a:bodyPr/>
        <a:lstStyle/>
        <a:p>
          <a:endParaRPr lang="it-IT"/>
        </a:p>
      </dgm:t>
    </dgm:pt>
    <dgm:pt modelId="{0CCD50E2-48DD-473B-ADFA-E801BA256791}">
      <dgm:prSet phldrT="[Testo]" custT="1"/>
      <dgm:spPr/>
      <dgm:t>
        <a:bodyPr/>
        <a:lstStyle/>
        <a:p>
          <a:r>
            <a:rPr lang="it-IT" sz="2000" dirty="0" smtClean="0"/>
            <a:t>il codice di condotta</a:t>
          </a:r>
          <a:endParaRPr lang="it-IT" sz="2000" dirty="0"/>
        </a:p>
      </dgm:t>
    </dgm:pt>
    <dgm:pt modelId="{14953327-1B76-478C-A032-5281F4FF6C3F}" type="parTrans" cxnId="{60EDF26D-1827-4689-988B-F5E6C2AE7922}">
      <dgm:prSet/>
      <dgm:spPr/>
      <dgm:t>
        <a:bodyPr/>
        <a:lstStyle/>
        <a:p>
          <a:endParaRPr lang="it-IT"/>
        </a:p>
      </dgm:t>
    </dgm:pt>
    <dgm:pt modelId="{CA4F67A6-7DD5-46AB-9C9E-B02C88315F25}" type="sibTrans" cxnId="{60EDF26D-1827-4689-988B-F5E6C2AE7922}">
      <dgm:prSet/>
      <dgm:spPr/>
      <dgm:t>
        <a:bodyPr/>
        <a:lstStyle/>
        <a:p>
          <a:endParaRPr lang="it-IT"/>
        </a:p>
      </dgm:t>
    </dgm:pt>
    <dgm:pt modelId="{A3FACF06-E459-47EA-BE64-79B321BAA436}">
      <dgm:prSet phldrT="[Testo]" custT="1"/>
      <dgm:spPr/>
      <dgm:t>
        <a:bodyPr/>
        <a:lstStyle/>
        <a:p>
          <a:r>
            <a:rPr lang="it-IT" sz="2000" dirty="0" smtClean="0"/>
            <a:t>il codice di responsabilità</a:t>
          </a:r>
          <a:endParaRPr lang="it-IT" sz="2000" dirty="0"/>
        </a:p>
      </dgm:t>
    </dgm:pt>
    <dgm:pt modelId="{BD1874DC-62EE-4168-98F8-48EC31A563A1}" type="parTrans" cxnId="{38BD07CE-ACE7-4295-9887-EF6370CA7216}">
      <dgm:prSet/>
      <dgm:spPr/>
      <dgm:t>
        <a:bodyPr/>
        <a:lstStyle/>
        <a:p>
          <a:endParaRPr lang="it-IT"/>
        </a:p>
      </dgm:t>
    </dgm:pt>
    <dgm:pt modelId="{D6570365-97BF-4675-B68E-8F9FF9F34E3F}" type="sibTrans" cxnId="{38BD07CE-ACE7-4295-9887-EF6370CA7216}">
      <dgm:prSet/>
      <dgm:spPr/>
      <dgm:t>
        <a:bodyPr/>
        <a:lstStyle/>
        <a:p>
          <a:endParaRPr lang="it-IT"/>
        </a:p>
      </dgm:t>
    </dgm:pt>
    <dgm:pt modelId="{B2229F0E-9077-4ECE-85DD-D6778948837F}">
      <dgm:prSet phldrT="[Tes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dirty="0" smtClean="0"/>
            <a:t> I principi generali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700" dirty="0" smtClean="0"/>
            <a:t> </a:t>
          </a:r>
          <a:endParaRPr lang="it-IT" sz="1700" dirty="0"/>
        </a:p>
      </dgm:t>
    </dgm:pt>
    <dgm:pt modelId="{5AB5E2CC-89B8-4624-9713-8CDFA23C3BC1}" type="parTrans" cxnId="{F06A97BA-4C10-4DF7-BCB4-2992DE8B96D8}">
      <dgm:prSet/>
      <dgm:spPr/>
      <dgm:t>
        <a:bodyPr/>
        <a:lstStyle/>
        <a:p>
          <a:endParaRPr lang="it-IT"/>
        </a:p>
      </dgm:t>
    </dgm:pt>
    <dgm:pt modelId="{D599E3E0-2167-4376-AB84-B821603C7644}" type="sibTrans" cxnId="{F06A97BA-4C10-4DF7-BCB4-2992DE8B96D8}">
      <dgm:prSet/>
      <dgm:spPr/>
      <dgm:t>
        <a:bodyPr/>
        <a:lstStyle/>
        <a:p>
          <a:endParaRPr lang="it-IT"/>
        </a:p>
      </dgm:t>
    </dgm:pt>
    <dgm:pt modelId="{2404163C-9A9A-4F8B-8708-B3E731490C37}">
      <dgm:prSet custT="1"/>
      <dgm:spPr/>
      <dgm:t>
        <a:bodyPr/>
        <a:lstStyle/>
        <a:p>
          <a:r>
            <a:rPr lang="it-IT" sz="1600" dirty="0" smtClean="0"/>
            <a:t>La responsabilità del Professionista quando egli è responsabile per la sola sua azione professionale.</a:t>
          </a:r>
          <a:endParaRPr lang="it-IT" sz="1600" dirty="0"/>
        </a:p>
      </dgm:t>
    </dgm:pt>
    <dgm:pt modelId="{04751946-F98D-45E7-8158-2A8275B6D4F1}" type="parTrans" cxnId="{28D295FD-DF17-4FD4-8558-12F1A6910D84}">
      <dgm:prSet/>
      <dgm:spPr/>
      <dgm:t>
        <a:bodyPr/>
        <a:lstStyle/>
        <a:p>
          <a:endParaRPr lang="it-IT"/>
        </a:p>
      </dgm:t>
    </dgm:pt>
    <dgm:pt modelId="{82F6BC8C-8014-4759-B323-506FC9D82E26}" type="sibTrans" cxnId="{28D295FD-DF17-4FD4-8558-12F1A6910D84}">
      <dgm:prSet/>
      <dgm:spPr/>
      <dgm:t>
        <a:bodyPr/>
        <a:lstStyle/>
        <a:p>
          <a:endParaRPr lang="it-IT"/>
        </a:p>
      </dgm:t>
    </dgm:pt>
    <dgm:pt modelId="{C8874408-5BB0-412A-987C-163DC22DDF9B}">
      <dgm:prSet custT="1"/>
      <dgm:spPr/>
      <dgm:t>
        <a:bodyPr/>
        <a:lstStyle/>
        <a:p>
          <a:r>
            <a:rPr lang="it-IT" sz="1400" dirty="0" smtClean="0"/>
            <a:t>La responsabilità di un sistema aggregato che è proprio di Società Industriali, Laboratori di servizi privati e pubblici, di Associazioni di categoria.</a:t>
          </a:r>
          <a:endParaRPr lang="it-IT" sz="1400" dirty="0"/>
        </a:p>
      </dgm:t>
    </dgm:pt>
    <dgm:pt modelId="{7215D974-E4B7-4C86-989E-3250D09E6B0B}" type="parTrans" cxnId="{8A2AF78B-8184-4BB1-BA14-F041E37BD462}">
      <dgm:prSet/>
      <dgm:spPr/>
      <dgm:t>
        <a:bodyPr/>
        <a:lstStyle/>
        <a:p>
          <a:endParaRPr lang="it-IT"/>
        </a:p>
      </dgm:t>
    </dgm:pt>
    <dgm:pt modelId="{BF9D7EAD-8352-4766-9D66-6E2ACC2876EB}" type="sibTrans" cxnId="{8A2AF78B-8184-4BB1-BA14-F041E37BD462}">
      <dgm:prSet/>
      <dgm:spPr/>
      <dgm:t>
        <a:bodyPr/>
        <a:lstStyle/>
        <a:p>
          <a:endParaRPr lang="it-IT"/>
        </a:p>
      </dgm:t>
    </dgm:pt>
    <dgm:pt modelId="{9FD361A9-3E8F-45AC-8E3A-55DAD6A2C512}" type="pres">
      <dgm:prSet presAssocID="{021C7620-9B0A-443A-89C2-2BF4873288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8FBC555E-77D0-4C9C-BEBC-CF0FC49EAB56}" type="pres">
      <dgm:prSet presAssocID="{79638C24-9A2B-4A47-8001-E101774D92B8}" presName="hierRoot1" presStyleCnt="0"/>
      <dgm:spPr/>
    </dgm:pt>
    <dgm:pt modelId="{F75C28B0-D0D0-49BD-8FD3-61EAE1170801}" type="pres">
      <dgm:prSet presAssocID="{79638C24-9A2B-4A47-8001-E101774D92B8}" presName="composite" presStyleCnt="0"/>
      <dgm:spPr/>
    </dgm:pt>
    <dgm:pt modelId="{202CFAF4-281D-450F-99DC-719A9D72C463}" type="pres">
      <dgm:prSet presAssocID="{79638C24-9A2B-4A47-8001-E101774D92B8}" presName="background" presStyleLbl="node0" presStyleIdx="0" presStyleCnt="1"/>
      <dgm:spPr/>
    </dgm:pt>
    <dgm:pt modelId="{FA6324FD-F31F-4C89-A316-B7227AA57E23}" type="pres">
      <dgm:prSet presAssocID="{79638C24-9A2B-4A47-8001-E101774D92B8}" presName="text" presStyleLbl="fgAcc0" presStyleIdx="0" presStyleCnt="1" custScaleX="250910" custScaleY="146877" custLinFactNeighborX="-7672" custLinFactNeighborY="-628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02CAEB0-B953-48EE-90C5-E213DA61DC0D}" type="pres">
      <dgm:prSet presAssocID="{79638C24-9A2B-4A47-8001-E101774D92B8}" presName="hierChild2" presStyleCnt="0"/>
      <dgm:spPr/>
    </dgm:pt>
    <dgm:pt modelId="{655F8B85-3168-4786-810A-E32B6E32F3B5}" type="pres">
      <dgm:prSet presAssocID="{E527C0A8-62DB-4EC5-A6F2-217AEC92F8CB}" presName="Name10" presStyleLbl="parChTrans1D2" presStyleIdx="0" presStyleCnt="2"/>
      <dgm:spPr/>
      <dgm:t>
        <a:bodyPr/>
        <a:lstStyle/>
        <a:p>
          <a:endParaRPr lang="it-IT"/>
        </a:p>
      </dgm:t>
    </dgm:pt>
    <dgm:pt modelId="{5F9F0587-4A66-4870-9984-2F5EA5C09CA4}" type="pres">
      <dgm:prSet presAssocID="{C6FDDBBF-4955-453D-B0DE-3133F4BD5D61}" presName="hierRoot2" presStyleCnt="0"/>
      <dgm:spPr/>
    </dgm:pt>
    <dgm:pt modelId="{E0DA1A25-5EF6-4E93-8583-F5C8D2FE080A}" type="pres">
      <dgm:prSet presAssocID="{C6FDDBBF-4955-453D-B0DE-3133F4BD5D61}" presName="composite2" presStyleCnt="0"/>
      <dgm:spPr/>
    </dgm:pt>
    <dgm:pt modelId="{1B8477F3-091F-4B8D-9288-B1BFBA441BBB}" type="pres">
      <dgm:prSet presAssocID="{C6FDDBBF-4955-453D-B0DE-3133F4BD5D61}" presName="background2" presStyleLbl="node2" presStyleIdx="0" presStyleCnt="2"/>
      <dgm:spPr/>
    </dgm:pt>
    <dgm:pt modelId="{CF9F1462-F732-4F8F-ACD0-530D550A9011}" type="pres">
      <dgm:prSet presAssocID="{C6FDDBBF-4955-453D-B0DE-3133F4BD5D61}" presName="text2" presStyleLbl="fgAcc2" presStyleIdx="0" presStyleCnt="2" custScaleX="17136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F31071-2803-4C26-B98F-99BA7DDE1957}" type="pres">
      <dgm:prSet presAssocID="{C6FDDBBF-4955-453D-B0DE-3133F4BD5D61}" presName="hierChild3" presStyleCnt="0"/>
      <dgm:spPr/>
    </dgm:pt>
    <dgm:pt modelId="{464A2C3D-AFB0-464D-83CC-134F05C373C6}" type="pres">
      <dgm:prSet presAssocID="{14953327-1B76-478C-A032-5281F4FF6C3F}" presName="Name17" presStyleLbl="parChTrans1D3" presStyleIdx="0" presStyleCnt="2"/>
      <dgm:spPr/>
      <dgm:t>
        <a:bodyPr/>
        <a:lstStyle/>
        <a:p>
          <a:endParaRPr lang="it-IT"/>
        </a:p>
      </dgm:t>
    </dgm:pt>
    <dgm:pt modelId="{5C0033C3-3532-47CF-83E7-8700E7461467}" type="pres">
      <dgm:prSet presAssocID="{0CCD50E2-48DD-473B-ADFA-E801BA256791}" presName="hierRoot3" presStyleCnt="0"/>
      <dgm:spPr/>
    </dgm:pt>
    <dgm:pt modelId="{02B523D4-FAC0-467B-A53D-C90A295281D3}" type="pres">
      <dgm:prSet presAssocID="{0CCD50E2-48DD-473B-ADFA-E801BA256791}" presName="composite3" presStyleCnt="0"/>
      <dgm:spPr/>
    </dgm:pt>
    <dgm:pt modelId="{1CD03022-AF29-40A6-BB86-434F9DE55563}" type="pres">
      <dgm:prSet presAssocID="{0CCD50E2-48DD-473B-ADFA-E801BA256791}" presName="background3" presStyleLbl="node3" presStyleIdx="0" presStyleCnt="2"/>
      <dgm:spPr/>
    </dgm:pt>
    <dgm:pt modelId="{00547CB8-18DD-4B36-8A7C-FF5727ADC64D}" type="pres">
      <dgm:prSet presAssocID="{0CCD50E2-48DD-473B-ADFA-E801BA256791}" presName="text3" presStyleLbl="fgAcc3" presStyleIdx="0" presStyleCnt="2" custScaleX="10535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3B07A07-E383-4BF2-BD25-876AC9D83094}" type="pres">
      <dgm:prSet presAssocID="{0CCD50E2-48DD-473B-ADFA-E801BA256791}" presName="hierChild4" presStyleCnt="0"/>
      <dgm:spPr/>
    </dgm:pt>
    <dgm:pt modelId="{5DD76BA5-7D34-4639-A4D5-DE137D7D4BDE}" type="pres">
      <dgm:prSet presAssocID="{BD1874DC-62EE-4168-98F8-48EC31A563A1}" presName="Name17" presStyleLbl="parChTrans1D3" presStyleIdx="1" presStyleCnt="2"/>
      <dgm:spPr/>
      <dgm:t>
        <a:bodyPr/>
        <a:lstStyle/>
        <a:p>
          <a:endParaRPr lang="it-IT"/>
        </a:p>
      </dgm:t>
    </dgm:pt>
    <dgm:pt modelId="{4FFE7924-E5CE-4DE3-9B8D-C4021B90F0C2}" type="pres">
      <dgm:prSet presAssocID="{A3FACF06-E459-47EA-BE64-79B321BAA436}" presName="hierRoot3" presStyleCnt="0"/>
      <dgm:spPr/>
    </dgm:pt>
    <dgm:pt modelId="{9E1597C0-83C8-43D5-B049-8E524432D634}" type="pres">
      <dgm:prSet presAssocID="{A3FACF06-E459-47EA-BE64-79B321BAA436}" presName="composite3" presStyleCnt="0"/>
      <dgm:spPr/>
    </dgm:pt>
    <dgm:pt modelId="{76775996-BBE8-478C-94E4-330946E80854}" type="pres">
      <dgm:prSet presAssocID="{A3FACF06-E459-47EA-BE64-79B321BAA436}" presName="background3" presStyleLbl="node3" presStyleIdx="1" presStyleCnt="2"/>
      <dgm:spPr/>
    </dgm:pt>
    <dgm:pt modelId="{9186ECDD-2CC5-407F-B1A4-2BF9EB303001}" type="pres">
      <dgm:prSet presAssocID="{A3FACF06-E459-47EA-BE64-79B321BAA436}" presName="text3" presStyleLbl="fgAcc3" presStyleIdx="1" presStyleCnt="2" custScaleX="132023" custLinFactNeighborX="81468" custLinFactNeighborY="316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E7CDD2C-12D7-4579-843B-96814D4222AD}" type="pres">
      <dgm:prSet presAssocID="{A3FACF06-E459-47EA-BE64-79B321BAA436}" presName="hierChild4" presStyleCnt="0"/>
      <dgm:spPr/>
    </dgm:pt>
    <dgm:pt modelId="{3FA5CC33-0C88-4F74-A00B-2CDF7D6E97D7}" type="pres">
      <dgm:prSet presAssocID="{04751946-F98D-45E7-8158-2A8275B6D4F1}" presName="Name23" presStyleLbl="parChTrans1D4" presStyleIdx="0" presStyleCnt="2"/>
      <dgm:spPr/>
      <dgm:t>
        <a:bodyPr/>
        <a:lstStyle/>
        <a:p>
          <a:endParaRPr lang="it-IT"/>
        </a:p>
      </dgm:t>
    </dgm:pt>
    <dgm:pt modelId="{35C70D3B-5018-411B-B025-5C1FC9F0BBAD}" type="pres">
      <dgm:prSet presAssocID="{2404163C-9A9A-4F8B-8708-B3E731490C37}" presName="hierRoot4" presStyleCnt="0"/>
      <dgm:spPr/>
    </dgm:pt>
    <dgm:pt modelId="{5C2585F3-BA6A-4292-B3FE-EF47D8A3AEEF}" type="pres">
      <dgm:prSet presAssocID="{2404163C-9A9A-4F8B-8708-B3E731490C37}" presName="composite4" presStyleCnt="0"/>
      <dgm:spPr/>
    </dgm:pt>
    <dgm:pt modelId="{1B0E00C9-E7BF-4416-9CA8-CA067F8AF567}" type="pres">
      <dgm:prSet presAssocID="{2404163C-9A9A-4F8B-8708-B3E731490C37}" presName="background4" presStyleLbl="node4" presStyleIdx="0" presStyleCnt="2"/>
      <dgm:spPr/>
    </dgm:pt>
    <dgm:pt modelId="{67F455EB-F007-4B56-8265-A029F0C3C4B2}" type="pres">
      <dgm:prSet presAssocID="{2404163C-9A9A-4F8B-8708-B3E731490C37}" presName="text4" presStyleLbl="fgAcc4" presStyleIdx="0" presStyleCnt="2" custScaleX="191332" custLinFactNeighborX="-30778" custLinFactNeighborY="-356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48F084A-2024-4BC2-A137-BE0272C61D4D}" type="pres">
      <dgm:prSet presAssocID="{2404163C-9A9A-4F8B-8708-B3E731490C37}" presName="hierChild5" presStyleCnt="0"/>
      <dgm:spPr/>
    </dgm:pt>
    <dgm:pt modelId="{C9AF7D20-156A-4828-87DB-77EF2A9409AD}" type="pres">
      <dgm:prSet presAssocID="{7215D974-E4B7-4C86-989E-3250D09E6B0B}" presName="Name23" presStyleLbl="parChTrans1D4" presStyleIdx="1" presStyleCnt="2"/>
      <dgm:spPr/>
      <dgm:t>
        <a:bodyPr/>
        <a:lstStyle/>
        <a:p>
          <a:endParaRPr lang="it-IT"/>
        </a:p>
      </dgm:t>
    </dgm:pt>
    <dgm:pt modelId="{1B2F6E21-0CFC-4B50-9080-B5866ACE4054}" type="pres">
      <dgm:prSet presAssocID="{C8874408-5BB0-412A-987C-163DC22DDF9B}" presName="hierRoot4" presStyleCnt="0"/>
      <dgm:spPr/>
    </dgm:pt>
    <dgm:pt modelId="{DEB1EE32-841D-4C2D-90DE-5A2AB6CAEBF1}" type="pres">
      <dgm:prSet presAssocID="{C8874408-5BB0-412A-987C-163DC22DDF9B}" presName="composite4" presStyleCnt="0"/>
      <dgm:spPr/>
    </dgm:pt>
    <dgm:pt modelId="{33A3AD02-FE38-4978-8085-B36AB7E02760}" type="pres">
      <dgm:prSet presAssocID="{C8874408-5BB0-412A-987C-163DC22DDF9B}" presName="background4" presStyleLbl="node4" presStyleIdx="1" presStyleCnt="2"/>
      <dgm:spPr/>
    </dgm:pt>
    <dgm:pt modelId="{D312D760-9D6E-48F2-A72A-F2137778BE96}" type="pres">
      <dgm:prSet presAssocID="{C8874408-5BB0-412A-987C-163DC22DDF9B}" presName="text4" presStyleLbl="fgAcc4" presStyleIdx="1" presStyleCnt="2" custScaleX="210998" custLinFactNeighborX="80248" custLinFactNeighborY="323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047AD23-1FA9-43C0-BDA5-90200C108A9C}" type="pres">
      <dgm:prSet presAssocID="{C8874408-5BB0-412A-987C-163DC22DDF9B}" presName="hierChild5" presStyleCnt="0"/>
      <dgm:spPr/>
    </dgm:pt>
    <dgm:pt modelId="{6549BD2E-D07B-435A-B563-358D76CE1003}" type="pres">
      <dgm:prSet presAssocID="{5AB5E2CC-89B8-4624-9713-8CDFA23C3BC1}" presName="Name10" presStyleLbl="parChTrans1D2" presStyleIdx="1" presStyleCnt="2"/>
      <dgm:spPr/>
      <dgm:t>
        <a:bodyPr/>
        <a:lstStyle/>
        <a:p>
          <a:endParaRPr lang="it-IT"/>
        </a:p>
      </dgm:t>
    </dgm:pt>
    <dgm:pt modelId="{2B80BB18-790B-4285-86BB-CD8F82AED07E}" type="pres">
      <dgm:prSet presAssocID="{B2229F0E-9077-4ECE-85DD-D6778948837F}" presName="hierRoot2" presStyleCnt="0"/>
      <dgm:spPr/>
    </dgm:pt>
    <dgm:pt modelId="{5A23CB74-F1A9-4185-97DA-69B4A7591FFF}" type="pres">
      <dgm:prSet presAssocID="{B2229F0E-9077-4ECE-85DD-D6778948837F}" presName="composite2" presStyleCnt="0"/>
      <dgm:spPr/>
    </dgm:pt>
    <dgm:pt modelId="{4E434F1D-40E9-4F18-AF96-544950B9BB7D}" type="pres">
      <dgm:prSet presAssocID="{B2229F0E-9077-4ECE-85DD-D6778948837F}" presName="background2" presStyleLbl="node2" presStyleIdx="1" presStyleCnt="2"/>
      <dgm:spPr/>
    </dgm:pt>
    <dgm:pt modelId="{7DD4D88F-18B2-4281-97B9-E4ECFFD22817}" type="pres">
      <dgm:prSet presAssocID="{B2229F0E-9077-4ECE-85DD-D6778948837F}" presName="text2" presStyleLbl="fgAcc2" presStyleIdx="1" presStyleCnt="2" custScaleX="1988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EC0EB51-7673-49AC-A334-7CAFD347C3F4}" type="pres">
      <dgm:prSet presAssocID="{B2229F0E-9077-4ECE-85DD-D6778948837F}" presName="hierChild3" presStyleCnt="0"/>
      <dgm:spPr/>
    </dgm:pt>
  </dgm:ptLst>
  <dgm:cxnLst>
    <dgm:cxn modelId="{38BD07CE-ACE7-4295-9887-EF6370CA7216}" srcId="{C6FDDBBF-4955-453D-B0DE-3133F4BD5D61}" destId="{A3FACF06-E459-47EA-BE64-79B321BAA436}" srcOrd="1" destOrd="0" parTransId="{BD1874DC-62EE-4168-98F8-48EC31A563A1}" sibTransId="{D6570365-97BF-4675-B68E-8F9FF9F34E3F}"/>
    <dgm:cxn modelId="{E59A29F4-1004-43C8-9554-66F57193A6F8}" type="presOf" srcId="{021C7620-9B0A-443A-89C2-2BF487328898}" destId="{9FD361A9-3E8F-45AC-8E3A-55DAD6A2C512}" srcOrd="0" destOrd="0" presId="urn:microsoft.com/office/officeart/2005/8/layout/hierarchy1"/>
    <dgm:cxn modelId="{8B2C1094-7B68-4535-8299-3E8C1D797DD0}" type="presOf" srcId="{2404163C-9A9A-4F8B-8708-B3E731490C37}" destId="{67F455EB-F007-4B56-8265-A029F0C3C4B2}" srcOrd="0" destOrd="0" presId="urn:microsoft.com/office/officeart/2005/8/layout/hierarchy1"/>
    <dgm:cxn modelId="{5E8D75BB-43B9-4162-A3C1-CB53041329A0}" type="presOf" srcId="{A3FACF06-E459-47EA-BE64-79B321BAA436}" destId="{9186ECDD-2CC5-407F-B1A4-2BF9EB303001}" srcOrd="0" destOrd="0" presId="urn:microsoft.com/office/officeart/2005/8/layout/hierarchy1"/>
    <dgm:cxn modelId="{2584DDBD-112C-4F44-BA2E-7C3D108AB26D}" srcId="{79638C24-9A2B-4A47-8001-E101774D92B8}" destId="{C6FDDBBF-4955-453D-B0DE-3133F4BD5D61}" srcOrd="0" destOrd="0" parTransId="{E527C0A8-62DB-4EC5-A6F2-217AEC92F8CB}" sibTransId="{0A14F669-E96D-4494-AFFB-D12AAEA151D4}"/>
    <dgm:cxn modelId="{AEEDFB37-8ECD-45BF-BCFD-3DC13AFBB5B5}" type="presOf" srcId="{14953327-1B76-478C-A032-5281F4FF6C3F}" destId="{464A2C3D-AFB0-464D-83CC-134F05C373C6}" srcOrd="0" destOrd="0" presId="urn:microsoft.com/office/officeart/2005/8/layout/hierarchy1"/>
    <dgm:cxn modelId="{4B4AFA14-80BE-465A-91DB-01887EFF0B46}" type="presOf" srcId="{BD1874DC-62EE-4168-98F8-48EC31A563A1}" destId="{5DD76BA5-7D34-4639-A4D5-DE137D7D4BDE}" srcOrd="0" destOrd="0" presId="urn:microsoft.com/office/officeart/2005/8/layout/hierarchy1"/>
    <dgm:cxn modelId="{F42713DA-E74C-457A-A2CB-9CB4462E2EF3}" type="presOf" srcId="{0CCD50E2-48DD-473B-ADFA-E801BA256791}" destId="{00547CB8-18DD-4B36-8A7C-FF5727ADC64D}" srcOrd="0" destOrd="0" presId="urn:microsoft.com/office/officeart/2005/8/layout/hierarchy1"/>
    <dgm:cxn modelId="{DE59F9F4-3BEA-48CB-ACBA-8B366C4005B7}" type="presOf" srcId="{79638C24-9A2B-4A47-8001-E101774D92B8}" destId="{FA6324FD-F31F-4C89-A316-B7227AA57E23}" srcOrd="0" destOrd="0" presId="urn:microsoft.com/office/officeart/2005/8/layout/hierarchy1"/>
    <dgm:cxn modelId="{47390076-D452-4C9D-83C1-B623A5EDC1BB}" type="presOf" srcId="{B2229F0E-9077-4ECE-85DD-D6778948837F}" destId="{7DD4D88F-18B2-4281-97B9-E4ECFFD22817}" srcOrd="0" destOrd="0" presId="urn:microsoft.com/office/officeart/2005/8/layout/hierarchy1"/>
    <dgm:cxn modelId="{F06A97BA-4C10-4DF7-BCB4-2992DE8B96D8}" srcId="{79638C24-9A2B-4A47-8001-E101774D92B8}" destId="{B2229F0E-9077-4ECE-85DD-D6778948837F}" srcOrd="1" destOrd="0" parTransId="{5AB5E2CC-89B8-4624-9713-8CDFA23C3BC1}" sibTransId="{D599E3E0-2167-4376-AB84-B821603C7644}"/>
    <dgm:cxn modelId="{4FBEF480-F733-4403-B238-FD47C38CB930}" type="presOf" srcId="{5AB5E2CC-89B8-4624-9713-8CDFA23C3BC1}" destId="{6549BD2E-D07B-435A-B563-358D76CE1003}" srcOrd="0" destOrd="0" presId="urn:microsoft.com/office/officeart/2005/8/layout/hierarchy1"/>
    <dgm:cxn modelId="{28D295FD-DF17-4FD4-8558-12F1A6910D84}" srcId="{A3FACF06-E459-47EA-BE64-79B321BAA436}" destId="{2404163C-9A9A-4F8B-8708-B3E731490C37}" srcOrd="0" destOrd="0" parTransId="{04751946-F98D-45E7-8158-2A8275B6D4F1}" sibTransId="{82F6BC8C-8014-4759-B323-506FC9D82E26}"/>
    <dgm:cxn modelId="{69FDBF59-EED6-4E47-8F40-BCEAFFD497CC}" type="presOf" srcId="{04751946-F98D-45E7-8158-2A8275B6D4F1}" destId="{3FA5CC33-0C88-4F74-A00B-2CDF7D6E97D7}" srcOrd="0" destOrd="0" presId="urn:microsoft.com/office/officeart/2005/8/layout/hierarchy1"/>
    <dgm:cxn modelId="{60EDF26D-1827-4689-988B-F5E6C2AE7922}" srcId="{C6FDDBBF-4955-453D-B0DE-3133F4BD5D61}" destId="{0CCD50E2-48DD-473B-ADFA-E801BA256791}" srcOrd="0" destOrd="0" parTransId="{14953327-1B76-478C-A032-5281F4FF6C3F}" sibTransId="{CA4F67A6-7DD5-46AB-9C9E-B02C88315F25}"/>
    <dgm:cxn modelId="{8A2AF78B-8184-4BB1-BA14-F041E37BD462}" srcId="{A3FACF06-E459-47EA-BE64-79B321BAA436}" destId="{C8874408-5BB0-412A-987C-163DC22DDF9B}" srcOrd="1" destOrd="0" parTransId="{7215D974-E4B7-4C86-989E-3250D09E6B0B}" sibTransId="{BF9D7EAD-8352-4766-9D66-6E2ACC2876EB}"/>
    <dgm:cxn modelId="{A7BC09ED-630A-406D-B2DF-F87FABE63B44}" type="presOf" srcId="{C8874408-5BB0-412A-987C-163DC22DDF9B}" destId="{D312D760-9D6E-48F2-A72A-F2137778BE96}" srcOrd="0" destOrd="0" presId="urn:microsoft.com/office/officeart/2005/8/layout/hierarchy1"/>
    <dgm:cxn modelId="{29AC1D0A-8E61-4667-8FDD-4E393846D7A4}" type="presOf" srcId="{7215D974-E4B7-4C86-989E-3250D09E6B0B}" destId="{C9AF7D20-156A-4828-87DB-77EF2A9409AD}" srcOrd="0" destOrd="0" presId="urn:microsoft.com/office/officeart/2005/8/layout/hierarchy1"/>
    <dgm:cxn modelId="{08CC1377-F7C9-4974-88A4-763CCF2B6B78}" type="presOf" srcId="{C6FDDBBF-4955-453D-B0DE-3133F4BD5D61}" destId="{CF9F1462-F732-4F8F-ACD0-530D550A9011}" srcOrd="0" destOrd="0" presId="urn:microsoft.com/office/officeart/2005/8/layout/hierarchy1"/>
    <dgm:cxn modelId="{74B3586A-B26D-4609-8541-C5E28548D890}" srcId="{021C7620-9B0A-443A-89C2-2BF487328898}" destId="{79638C24-9A2B-4A47-8001-E101774D92B8}" srcOrd="0" destOrd="0" parTransId="{0B574CD4-1F8B-4BBB-8449-AFDC284479D2}" sibTransId="{DE4694BF-53F9-4402-A403-658011C3BAA2}"/>
    <dgm:cxn modelId="{8CA58CA8-3641-45A2-9018-768A4E8CB6A8}" type="presOf" srcId="{E527C0A8-62DB-4EC5-A6F2-217AEC92F8CB}" destId="{655F8B85-3168-4786-810A-E32B6E32F3B5}" srcOrd="0" destOrd="0" presId="urn:microsoft.com/office/officeart/2005/8/layout/hierarchy1"/>
    <dgm:cxn modelId="{81809150-9A35-4ADC-A376-3743BC8F32CC}" type="presParOf" srcId="{9FD361A9-3E8F-45AC-8E3A-55DAD6A2C512}" destId="{8FBC555E-77D0-4C9C-BEBC-CF0FC49EAB56}" srcOrd="0" destOrd="0" presId="urn:microsoft.com/office/officeart/2005/8/layout/hierarchy1"/>
    <dgm:cxn modelId="{70C932E6-66CA-42F6-B623-04E6122B8695}" type="presParOf" srcId="{8FBC555E-77D0-4C9C-BEBC-CF0FC49EAB56}" destId="{F75C28B0-D0D0-49BD-8FD3-61EAE1170801}" srcOrd="0" destOrd="0" presId="urn:microsoft.com/office/officeart/2005/8/layout/hierarchy1"/>
    <dgm:cxn modelId="{03B86A33-1B7F-4FF4-97A0-899D54831306}" type="presParOf" srcId="{F75C28B0-D0D0-49BD-8FD3-61EAE1170801}" destId="{202CFAF4-281D-450F-99DC-719A9D72C463}" srcOrd="0" destOrd="0" presId="urn:microsoft.com/office/officeart/2005/8/layout/hierarchy1"/>
    <dgm:cxn modelId="{4607BE4A-EEC2-4133-B1C2-1754125030FD}" type="presParOf" srcId="{F75C28B0-D0D0-49BD-8FD3-61EAE1170801}" destId="{FA6324FD-F31F-4C89-A316-B7227AA57E23}" srcOrd="1" destOrd="0" presId="urn:microsoft.com/office/officeart/2005/8/layout/hierarchy1"/>
    <dgm:cxn modelId="{A046B1B2-D799-46D5-9346-AC6EC48350BA}" type="presParOf" srcId="{8FBC555E-77D0-4C9C-BEBC-CF0FC49EAB56}" destId="{D02CAEB0-B953-48EE-90C5-E213DA61DC0D}" srcOrd="1" destOrd="0" presId="urn:microsoft.com/office/officeart/2005/8/layout/hierarchy1"/>
    <dgm:cxn modelId="{D25BB399-2227-4880-BD62-FC4472261513}" type="presParOf" srcId="{D02CAEB0-B953-48EE-90C5-E213DA61DC0D}" destId="{655F8B85-3168-4786-810A-E32B6E32F3B5}" srcOrd="0" destOrd="0" presId="urn:microsoft.com/office/officeart/2005/8/layout/hierarchy1"/>
    <dgm:cxn modelId="{071E8CD0-E697-47D5-ABF3-54AB3F786CDE}" type="presParOf" srcId="{D02CAEB0-B953-48EE-90C5-E213DA61DC0D}" destId="{5F9F0587-4A66-4870-9984-2F5EA5C09CA4}" srcOrd="1" destOrd="0" presId="urn:microsoft.com/office/officeart/2005/8/layout/hierarchy1"/>
    <dgm:cxn modelId="{BF108E73-1178-44D6-9454-D6C0E1782D4D}" type="presParOf" srcId="{5F9F0587-4A66-4870-9984-2F5EA5C09CA4}" destId="{E0DA1A25-5EF6-4E93-8583-F5C8D2FE080A}" srcOrd="0" destOrd="0" presId="urn:microsoft.com/office/officeart/2005/8/layout/hierarchy1"/>
    <dgm:cxn modelId="{BE866120-1919-4A25-8572-5D5397633A3F}" type="presParOf" srcId="{E0DA1A25-5EF6-4E93-8583-F5C8D2FE080A}" destId="{1B8477F3-091F-4B8D-9288-B1BFBA441BBB}" srcOrd="0" destOrd="0" presId="urn:microsoft.com/office/officeart/2005/8/layout/hierarchy1"/>
    <dgm:cxn modelId="{2A4777EC-4A3E-44F6-B4F4-DC1837E6FA1B}" type="presParOf" srcId="{E0DA1A25-5EF6-4E93-8583-F5C8D2FE080A}" destId="{CF9F1462-F732-4F8F-ACD0-530D550A9011}" srcOrd="1" destOrd="0" presId="urn:microsoft.com/office/officeart/2005/8/layout/hierarchy1"/>
    <dgm:cxn modelId="{C29474B4-2470-4A98-8560-68585C2D2F67}" type="presParOf" srcId="{5F9F0587-4A66-4870-9984-2F5EA5C09CA4}" destId="{E1F31071-2803-4C26-B98F-99BA7DDE1957}" srcOrd="1" destOrd="0" presId="urn:microsoft.com/office/officeart/2005/8/layout/hierarchy1"/>
    <dgm:cxn modelId="{5CEDE602-6701-4E75-B058-F6FB283C6F2B}" type="presParOf" srcId="{E1F31071-2803-4C26-B98F-99BA7DDE1957}" destId="{464A2C3D-AFB0-464D-83CC-134F05C373C6}" srcOrd="0" destOrd="0" presId="urn:microsoft.com/office/officeart/2005/8/layout/hierarchy1"/>
    <dgm:cxn modelId="{D427E760-D63E-43F9-A763-D2EF777105CB}" type="presParOf" srcId="{E1F31071-2803-4C26-B98F-99BA7DDE1957}" destId="{5C0033C3-3532-47CF-83E7-8700E7461467}" srcOrd="1" destOrd="0" presId="urn:microsoft.com/office/officeart/2005/8/layout/hierarchy1"/>
    <dgm:cxn modelId="{089D76A9-F9FB-4ED0-A938-8A282DFD622D}" type="presParOf" srcId="{5C0033C3-3532-47CF-83E7-8700E7461467}" destId="{02B523D4-FAC0-467B-A53D-C90A295281D3}" srcOrd="0" destOrd="0" presId="urn:microsoft.com/office/officeart/2005/8/layout/hierarchy1"/>
    <dgm:cxn modelId="{8592346A-4EF0-4969-A3C3-99DE0F18168E}" type="presParOf" srcId="{02B523D4-FAC0-467B-A53D-C90A295281D3}" destId="{1CD03022-AF29-40A6-BB86-434F9DE55563}" srcOrd="0" destOrd="0" presId="urn:microsoft.com/office/officeart/2005/8/layout/hierarchy1"/>
    <dgm:cxn modelId="{5AAD5D97-71C3-40FA-8E21-02C69E2BF12C}" type="presParOf" srcId="{02B523D4-FAC0-467B-A53D-C90A295281D3}" destId="{00547CB8-18DD-4B36-8A7C-FF5727ADC64D}" srcOrd="1" destOrd="0" presId="urn:microsoft.com/office/officeart/2005/8/layout/hierarchy1"/>
    <dgm:cxn modelId="{5EC19505-7643-4801-B153-5380194EC450}" type="presParOf" srcId="{5C0033C3-3532-47CF-83E7-8700E7461467}" destId="{33B07A07-E383-4BF2-BD25-876AC9D83094}" srcOrd="1" destOrd="0" presId="urn:microsoft.com/office/officeart/2005/8/layout/hierarchy1"/>
    <dgm:cxn modelId="{CEE13042-7852-4854-9A06-473C4EC39D30}" type="presParOf" srcId="{E1F31071-2803-4C26-B98F-99BA7DDE1957}" destId="{5DD76BA5-7D34-4639-A4D5-DE137D7D4BDE}" srcOrd="2" destOrd="0" presId="urn:microsoft.com/office/officeart/2005/8/layout/hierarchy1"/>
    <dgm:cxn modelId="{0F33CB7D-076A-49CD-BBEE-F06A0429618C}" type="presParOf" srcId="{E1F31071-2803-4C26-B98F-99BA7DDE1957}" destId="{4FFE7924-E5CE-4DE3-9B8D-C4021B90F0C2}" srcOrd="3" destOrd="0" presId="urn:microsoft.com/office/officeart/2005/8/layout/hierarchy1"/>
    <dgm:cxn modelId="{624F570F-C71F-4620-9E7F-5B4946CF5EA1}" type="presParOf" srcId="{4FFE7924-E5CE-4DE3-9B8D-C4021B90F0C2}" destId="{9E1597C0-83C8-43D5-B049-8E524432D634}" srcOrd="0" destOrd="0" presId="urn:microsoft.com/office/officeart/2005/8/layout/hierarchy1"/>
    <dgm:cxn modelId="{D756FD4A-5D9D-4532-BE56-AD73F3CEE195}" type="presParOf" srcId="{9E1597C0-83C8-43D5-B049-8E524432D634}" destId="{76775996-BBE8-478C-94E4-330946E80854}" srcOrd="0" destOrd="0" presId="urn:microsoft.com/office/officeart/2005/8/layout/hierarchy1"/>
    <dgm:cxn modelId="{6EFBA59D-8B00-46E9-B66A-89523393BAF8}" type="presParOf" srcId="{9E1597C0-83C8-43D5-B049-8E524432D634}" destId="{9186ECDD-2CC5-407F-B1A4-2BF9EB303001}" srcOrd="1" destOrd="0" presId="urn:microsoft.com/office/officeart/2005/8/layout/hierarchy1"/>
    <dgm:cxn modelId="{50EC3B0E-5B4A-41D1-B6AD-5F6BEECE7159}" type="presParOf" srcId="{4FFE7924-E5CE-4DE3-9B8D-C4021B90F0C2}" destId="{6E7CDD2C-12D7-4579-843B-96814D4222AD}" srcOrd="1" destOrd="0" presId="urn:microsoft.com/office/officeart/2005/8/layout/hierarchy1"/>
    <dgm:cxn modelId="{5CE65F25-047E-41FB-BBCE-E12228502066}" type="presParOf" srcId="{6E7CDD2C-12D7-4579-843B-96814D4222AD}" destId="{3FA5CC33-0C88-4F74-A00B-2CDF7D6E97D7}" srcOrd="0" destOrd="0" presId="urn:microsoft.com/office/officeart/2005/8/layout/hierarchy1"/>
    <dgm:cxn modelId="{F107B72A-5C8F-4CF6-9973-A15EFBFE71D3}" type="presParOf" srcId="{6E7CDD2C-12D7-4579-843B-96814D4222AD}" destId="{35C70D3B-5018-411B-B025-5C1FC9F0BBAD}" srcOrd="1" destOrd="0" presId="urn:microsoft.com/office/officeart/2005/8/layout/hierarchy1"/>
    <dgm:cxn modelId="{627CC17D-CF5A-465D-BB36-74224327A401}" type="presParOf" srcId="{35C70D3B-5018-411B-B025-5C1FC9F0BBAD}" destId="{5C2585F3-BA6A-4292-B3FE-EF47D8A3AEEF}" srcOrd="0" destOrd="0" presId="urn:microsoft.com/office/officeart/2005/8/layout/hierarchy1"/>
    <dgm:cxn modelId="{89A9B772-F2B6-420B-BFD6-85B3D108DD60}" type="presParOf" srcId="{5C2585F3-BA6A-4292-B3FE-EF47D8A3AEEF}" destId="{1B0E00C9-E7BF-4416-9CA8-CA067F8AF567}" srcOrd="0" destOrd="0" presId="urn:microsoft.com/office/officeart/2005/8/layout/hierarchy1"/>
    <dgm:cxn modelId="{88F31658-E8F4-45D7-BDB1-00A2784236C3}" type="presParOf" srcId="{5C2585F3-BA6A-4292-B3FE-EF47D8A3AEEF}" destId="{67F455EB-F007-4B56-8265-A029F0C3C4B2}" srcOrd="1" destOrd="0" presId="urn:microsoft.com/office/officeart/2005/8/layout/hierarchy1"/>
    <dgm:cxn modelId="{1852D40B-F7F4-49D8-8340-0AB27064AACA}" type="presParOf" srcId="{35C70D3B-5018-411B-B025-5C1FC9F0BBAD}" destId="{F48F084A-2024-4BC2-A137-BE0272C61D4D}" srcOrd="1" destOrd="0" presId="urn:microsoft.com/office/officeart/2005/8/layout/hierarchy1"/>
    <dgm:cxn modelId="{1E166640-EF70-4C77-A535-E5DE862AC8B2}" type="presParOf" srcId="{6E7CDD2C-12D7-4579-843B-96814D4222AD}" destId="{C9AF7D20-156A-4828-87DB-77EF2A9409AD}" srcOrd="2" destOrd="0" presId="urn:microsoft.com/office/officeart/2005/8/layout/hierarchy1"/>
    <dgm:cxn modelId="{4B7E4AF3-40B7-412E-B7A4-A0D524DE5944}" type="presParOf" srcId="{6E7CDD2C-12D7-4579-843B-96814D4222AD}" destId="{1B2F6E21-0CFC-4B50-9080-B5866ACE4054}" srcOrd="3" destOrd="0" presId="urn:microsoft.com/office/officeart/2005/8/layout/hierarchy1"/>
    <dgm:cxn modelId="{EF84FFA4-09DC-4BC0-89A0-6DCD61957808}" type="presParOf" srcId="{1B2F6E21-0CFC-4B50-9080-B5866ACE4054}" destId="{DEB1EE32-841D-4C2D-90DE-5A2AB6CAEBF1}" srcOrd="0" destOrd="0" presId="urn:microsoft.com/office/officeart/2005/8/layout/hierarchy1"/>
    <dgm:cxn modelId="{2FEE0F56-A219-4BD8-A8F4-9EB8CAE7A0A7}" type="presParOf" srcId="{DEB1EE32-841D-4C2D-90DE-5A2AB6CAEBF1}" destId="{33A3AD02-FE38-4978-8085-B36AB7E02760}" srcOrd="0" destOrd="0" presId="urn:microsoft.com/office/officeart/2005/8/layout/hierarchy1"/>
    <dgm:cxn modelId="{26B22229-8A46-4B99-A27A-A4D99123FB96}" type="presParOf" srcId="{DEB1EE32-841D-4C2D-90DE-5A2AB6CAEBF1}" destId="{D312D760-9D6E-48F2-A72A-F2137778BE96}" srcOrd="1" destOrd="0" presId="urn:microsoft.com/office/officeart/2005/8/layout/hierarchy1"/>
    <dgm:cxn modelId="{44AA8247-0F4A-4018-80ED-3150745C8DC3}" type="presParOf" srcId="{1B2F6E21-0CFC-4B50-9080-B5866ACE4054}" destId="{7047AD23-1FA9-43C0-BDA5-90200C108A9C}" srcOrd="1" destOrd="0" presId="urn:microsoft.com/office/officeart/2005/8/layout/hierarchy1"/>
    <dgm:cxn modelId="{A31D088E-51AE-4DF8-A8BB-FD41246A5EBF}" type="presParOf" srcId="{D02CAEB0-B953-48EE-90C5-E213DA61DC0D}" destId="{6549BD2E-D07B-435A-B563-358D76CE1003}" srcOrd="2" destOrd="0" presId="urn:microsoft.com/office/officeart/2005/8/layout/hierarchy1"/>
    <dgm:cxn modelId="{0122A617-5A41-4909-9020-6915743AAD2C}" type="presParOf" srcId="{D02CAEB0-B953-48EE-90C5-E213DA61DC0D}" destId="{2B80BB18-790B-4285-86BB-CD8F82AED07E}" srcOrd="3" destOrd="0" presId="urn:microsoft.com/office/officeart/2005/8/layout/hierarchy1"/>
    <dgm:cxn modelId="{3A48B94C-1869-438D-9C8D-D985F9FF6935}" type="presParOf" srcId="{2B80BB18-790B-4285-86BB-CD8F82AED07E}" destId="{5A23CB74-F1A9-4185-97DA-69B4A7591FFF}" srcOrd="0" destOrd="0" presId="urn:microsoft.com/office/officeart/2005/8/layout/hierarchy1"/>
    <dgm:cxn modelId="{60700DB1-E4F7-423A-9C7C-089483EF148C}" type="presParOf" srcId="{5A23CB74-F1A9-4185-97DA-69B4A7591FFF}" destId="{4E434F1D-40E9-4F18-AF96-544950B9BB7D}" srcOrd="0" destOrd="0" presId="urn:microsoft.com/office/officeart/2005/8/layout/hierarchy1"/>
    <dgm:cxn modelId="{7CA6138F-CB36-4F4E-8E26-2AE66B9259D2}" type="presParOf" srcId="{5A23CB74-F1A9-4185-97DA-69B4A7591FFF}" destId="{7DD4D88F-18B2-4281-97B9-E4ECFFD22817}" srcOrd="1" destOrd="0" presId="urn:microsoft.com/office/officeart/2005/8/layout/hierarchy1"/>
    <dgm:cxn modelId="{4207FF74-F30E-4524-B33D-8BBA579F3916}" type="presParOf" srcId="{2B80BB18-790B-4285-86BB-CD8F82AED07E}" destId="{2EC0EB51-7673-49AC-A334-7CAFD347C3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49BD2E-D07B-435A-B563-358D76CE1003}">
      <dsp:nvSpPr>
        <dsp:cNvPr id="0" name=""/>
        <dsp:cNvSpPr/>
      </dsp:nvSpPr>
      <dsp:spPr>
        <a:xfrm>
          <a:off x="4024564" y="1323223"/>
          <a:ext cx="1671234" cy="858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090"/>
              </a:lnTo>
              <a:lnTo>
                <a:pt x="1671234" y="710090"/>
              </a:lnTo>
              <a:lnTo>
                <a:pt x="1671234" y="8582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F7D20-156A-4828-87DB-77EF2A9409AD}">
      <dsp:nvSpPr>
        <dsp:cNvPr id="0" name=""/>
        <dsp:cNvSpPr/>
      </dsp:nvSpPr>
      <dsp:spPr>
        <a:xfrm>
          <a:off x="4702651" y="4710747"/>
          <a:ext cx="899408" cy="465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723"/>
              </a:lnTo>
              <a:lnTo>
                <a:pt x="899408" y="317723"/>
              </a:lnTo>
              <a:lnTo>
                <a:pt x="899408" y="4659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5CC33-0C88-4F74-A00B-2CDF7D6E97D7}">
      <dsp:nvSpPr>
        <dsp:cNvPr id="0" name=""/>
        <dsp:cNvSpPr/>
      </dsp:nvSpPr>
      <dsp:spPr>
        <a:xfrm>
          <a:off x="1352716" y="4710747"/>
          <a:ext cx="3349934" cy="396827"/>
        </a:xfrm>
        <a:custGeom>
          <a:avLst/>
          <a:gdLst/>
          <a:ahLst/>
          <a:cxnLst/>
          <a:rect l="0" t="0" r="0" b="0"/>
          <a:pathLst>
            <a:path>
              <a:moveTo>
                <a:pt x="3349934" y="0"/>
              </a:moveTo>
              <a:lnTo>
                <a:pt x="3349934" y="248623"/>
              </a:lnTo>
              <a:lnTo>
                <a:pt x="0" y="248623"/>
              </a:lnTo>
              <a:lnTo>
                <a:pt x="0" y="3968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76BA5-7D34-4639-A4D5-DE137D7D4BDE}">
      <dsp:nvSpPr>
        <dsp:cNvPr id="0" name=""/>
        <dsp:cNvSpPr/>
      </dsp:nvSpPr>
      <dsp:spPr>
        <a:xfrm>
          <a:off x="2378806" y="3197397"/>
          <a:ext cx="2323844" cy="497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266"/>
              </a:lnTo>
              <a:lnTo>
                <a:pt x="2323844" y="349266"/>
              </a:lnTo>
              <a:lnTo>
                <a:pt x="2323844" y="4974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A2C3D-AFB0-464D-83CC-134F05C373C6}">
      <dsp:nvSpPr>
        <dsp:cNvPr id="0" name=""/>
        <dsp:cNvSpPr/>
      </dsp:nvSpPr>
      <dsp:spPr>
        <a:xfrm>
          <a:off x="1144992" y="3197397"/>
          <a:ext cx="1233814" cy="465277"/>
        </a:xfrm>
        <a:custGeom>
          <a:avLst/>
          <a:gdLst/>
          <a:ahLst/>
          <a:cxnLst/>
          <a:rect l="0" t="0" r="0" b="0"/>
          <a:pathLst>
            <a:path>
              <a:moveTo>
                <a:pt x="1233814" y="0"/>
              </a:moveTo>
              <a:lnTo>
                <a:pt x="1233814" y="317073"/>
              </a:lnTo>
              <a:lnTo>
                <a:pt x="0" y="317073"/>
              </a:lnTo>
              <a:lnTo>
                <a:pt x="0" y="465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F8B85-3168-4786-810A-E32B6E32F3B5}">
      <dsp:nvSpPr>
        <dsp:cNvPr id="0" name=""/>
        <dsp:cNvSpPr/>
      </dsp:nvSpPr>
      <dsp:spPr>
        <a:xfrm>
          <a:off x="2378806" y="1323223"/>
          <a:ext cx="1645757" cy="858294"/>
        </a:xfrm>
        <a:custGeom>
          <a:avLst/>
          <a:gdLst/>
          <a:ahLst/>
          <a:cxnLst/>
          <a:rect l="0" t="0" r="0" b="0"/>
          <a:pathLst>
            <a:path>
              <a:moveTo>
                <a:pt x="1645757" y="0"/>
              </a:moveTo>
              <a:lnTo>
                <a:pt x="1645757" y="710090"/>
              </a:lnTo>
              <a:lnTo>
                <a:pt x="0" y="710090"/>
              </a:lnTo>
              <a:lnTo>
                <a:pt x="0" y="8582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CFAF4-281D-450F-99DC-719A9D72C463}">
      <dsp:nvSpPr>
        <dsp:cNvPr id="0" name=""/>
        <dsp:cNvSpPr/>
      </dsp:nvSpPr>
      <dsp:spPr>
        <a:xfrm>
          <a:off x="2017523" y="-168868"/>
          <a:ext cx="4014081" cy="1492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324FD-F31F-4C89-A316-B7227AA57E23}">
      <dsp:nvSpPr>
        <dsp:cNvPr id="0" name=""/>
        <dsp:cNvSpPr/>
      </dsp:nvSpPr>
      <dsp:spPr>
        <a:xfrm>
          <a:off x="2195280" y="0"/>
          <a:ext cx="4014081" cy="1492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 concetti generali dei Principi Etici delle Professioni, della Scienza e dell’Informazione rappresentano l’essenza dell’Etica Civile</a:t>
          </a:r>
          <a:endParaRPr lang="it-IT" sz="2000" kern="1200" dirty="0"/>
        </a:p>
      </dsp:txBody>
      <dsp:txXfrm>
        <a:off x="2195280" y="0"/>
        <a:ext cx="4014081" cy="1492092"/>
      </dsp:txXfrm>
    </dsp:sp>
    <dsp:sp modelId="{1B8477F3-091F-4B8D-9288-B1BFBA441BBB}">
      <dsp:nvSpPr>
        <dsp:cNvPr id="0" name=""/>
        <dsp:cNvSpPr/>
      </dsp:nvSpPr>
      <dsp:spPr>
        <a:xfrm>
          <a:off x="1008066" y="2181518"/>
          <a:ext cx="2741481" cy="1015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F1462-F732-4F8F-ACD0-530D550A9011}">
      <dsp:nvSpPr>
        <dsp:cNvPr id="0" name=""/>
        <dsp:cNvSpPr/>
      </dsp:nvSpPr>
      <dsp:spPr>
        <a:xfrm>
          <a:off x="1185822" y="2350387"/>
          <a:ext cx="2741481" cy="1015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I codici pratici.</a:t>
          </a:r>
          <a:endParaRPr lang="it-IT" sz="2400" kern="1200" dirty="0"/>
        </a:p>
      </dsp:txBody>
      <dsp:txXfrm>
        <a:off x="1185822" y="2350387"/>
        <a:ext cx="2741481" cy="1015878"/>
      </dsp:txXfrm>
    </dsp:sp>
    <dsp:sp modelId="{1CD03022-AF29-40A6-BB86-434F9DE55563}">
      <dsp:nvSpPr>
        <dsp:cNvPr id="0" name=""/>
        <dsp:cNvSpPr/>
      </dsp:nvSpPr>
      <dsp:spPr>
        <a:xfrm>
          <a:off x="302236" y="3662675"/>
          <a:ext cx="1685511" cy="1015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547CB8-18DD-4B36-8A7C-FF5727ADC64D}">
      <dsp:nvSpPr>
        <dsp:cNvPr id="0" name=""/>
        <dsp:cNvSpPr/>
      </dsp:nvSpPr>
      <dsp:spPr>
        <a:xfrm>
          <a:off x="479993" y="3831544"/>
          <a:ext cx="1685511" cy="1015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il codice di condotta</a:t>
          </a:r>
          <a:endParaRPr lang="it-IT" sz="2000" kern="1200" dirty="0"/>
        </a:p>
      </dsp:txBody>
      <dsp:txXfrm>
        <a:off x="479993" y="3831544"/>
        <a:ext cx="1685511" cy="1015878"/>
      </dsp:txXfrm>
    </dsp:sp>
    <dsp:sp modelId="{76775996-BBE8-478C-94E4-330946E80854}">
      <dsp:nvSpPr>
        <dsp:cNvPr id="0" name=""/>
        <dsp:cNvSpPr/>
      </dsp:nvSpPr>
      <dsp:spPr>
        <a:xfrm>
          <a:off x="3646593" y="3694868"/>
          <a:ext cx="2112116" cy="1015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6ECDD-2CC5-407F-B1A4-2BF9EB303001}">
      <dsp:nvSpPr>
        <dsp:cNvPr id="0" name=""/>
        <dsp:cNvSpPr/>
      </dsp:nvSpPr>
      <dsp:spPr>
        <a:xfrm>
          <a:off x="3824350" y="3863737"/>
          <a:ext cx="2112116" cy="1015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il codice di responsabilità</a:t>
          </a:r>
          <a:endParaRPr lang="it-IT" sz="2000" kern="1200" dirty="0"/>
        </a:p>
      </dsp:txBody>
      <dsp:txXfrm>
        <a:off x="3824350" y="3863737"/>
        <a:ext cx="2112116" cy="1015878"/>
      </dsp:txXfrm>
    </dsp:sp>
    <dsp:sp modelId="{1B0E00C9-E7BF-4416-9CA8-CA067F8AF567}">
      <dsp:nvSpPr>
        <dsp:cNvPr id="0" name=""/>
        <dsp:cNvSpPr/>
      </dsp:nvSpPr>
      <dsp:spPr>
        <a:xfrm>
          <a:off x="-177756" y="5107575"/>
          <a:ext cx="3060947" cy="1015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455EB-F007-4B56-8265-A029F0C3C4B2}">
      <dsp:nvSpPr>
        <dsp:cNvPr id="0" name=""/>
        <dsp:cNvSpPr/>
      </dsp:nvSpPr>
      <dsp:spPr>
        <a:xfrm>
          <a:off x="0" y="5276444"/>
          <a:ext cx="3060947" cy="1015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La responsabilità del Professionista quando egli è responsabile per la sola sua azione professionale.</a:t>
          </a:r>
          <a:endParaRPr lang="it-IT" sz="1600" kern="1200" dirty="0"/>
        </a:p>
      </dsp:txBody>
      <dsp:txXfrm>
        <a:off x="0" y="5276444"/>
        <a:ext cx="3060947" cy="1015878"/>
      </dsp:txXfrm>
    </dsp:sp>
    <dsp:sp modelId="{33A3AD02-FE38-4978-8085-B36AB7E02760}">
      <dsp:nvSpPr>
        <dsp:cNvPr id="0" name=""/>
        <dsp:cNvSpPr/>
      </dsp:nvSpPr>
      <dsp:spPr>
        <a:xfrm>
          <a:off x="3914277" y="5176675"/>
          <a:ext cx="3375565" cy="1015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2D760-9D6E-48F2-A72A-F2137778BE96}">
      <dsp:nvSpPr>
        <dsp:cNvPr id="0" name=""/>
        <dsp:cNvSpPr/>
      </dsp:nvSpPr>
      <dsp:spPr>
        <a:xfrm>
          <a:off x="4092034" y="5345544"/>
          <a:ext cx="3375565" cy="1015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La responsabilità di un sistema aggregato che è proprio di Società Industriali, Laboratori di servizi privati e pubblici, di Associazioni di categoria.</a:t>
          </a:r>
          <a:endParaRPr lang="it-IT" sz="1400" kern="1200" dirty="0"/>
        </a:p>
      </dsp:txBody>
      <dsp:txXfrm>
        <a:off x="4092034" y="5345544"/>
        <a:ext cx="3375565" cy="1015878"/>
      </dsp:txXfrm>
    </dsp:sp>
    <dsp:sp modelId="{4E434F1D-40E9-4F18-AF96-544950B9BB7D}">
      <dsp:nvSpPr>
        <dsp:cNvPr id="0" name=""/>
        <dsp:cNvSpPr/>
      </dsp:nvSpPr>
      <dsp:spPr>
        <a:xfrm>
          <a:off x="4105060" y="2181518"/>
          <a:ext cx="3181476" cy="1015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4D88F-18B2-4281-97B9-E4ECFFD22817}">
      <dsp:nvSpPr>
        <dsp:cNvPr id="0" name=""/>
        <dsp:cNvSpPr/>
      </dsp:nvSpPr>
      <dsp:spPr>
        <a:xfrm>
          <a:off x="4282817" y="2350387"/>
          <a:ext cx="3181476" cy="1015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kern="1200" dirty="0" smtClean="0"/>
            <a:t> I principi generali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700" kern="1200" dirty="0" smtClean="0"/>
            <a:t> </a:t>
          </a:r>
          <a:endParaRPr lang="it-IT" sz="1700" kern="1200" dirty="0"/>
        </a:p>
      </dsp:txBody>
      <dsp:txXfrm>
        <a:off x="4282817" y="2350387"/>
        <a:ext cx="3181476" cy="1015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847B3-95D1-4C46-B477-10CF88B65FDB}" type="datetimeFigureOut">
              <a:rPr lang="it-IT" smtClean="0"/>
              <a:pPr/>
              <a:t>28/01/2013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CC918-F5A8-49B3-B8E4-D6E6B2C4D47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11BBA5-3EE4-4ED2-9467-8576E6736F4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L’Insegnamento </a:t>
            </a:r>
            <a:r>
              <a:rPr lang="it-IT" dirty="0"/>
              <a:t>della Carta Universale dei Principi Etici della Professione, della Scienza e dell’Informazione nelle Scuole e nell’Università.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5373216"/>
            <a:ext cx="6400800" cy="1273696"/>
          </a:xfrm>
        </p:spPr>
        <p:txBody>
          <a:bodyPr/>
          <a:lstStyle/>
          <a:p>
            <a:r>
              <a:rPr lang="it-IT" dirty="0" smtClean="0"/>
              <a:t>Margherita </a:t>
            </a:r>
            <a:r>
              <a:rPr lang="it-IT" dirty="0" err="1" smtClean="0"/>
              <a:t>Bonanni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164219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Le predette proposizioni debbono comunque avere come scopi tre linee di azione: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07504" y="1988840"/>
            <a:ext cx="5544616" cy="448511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t-IT" dirty="0" smtClean="0"/>
              <a:t>Proteggere la Terra e la Biosfera ed i loro ecosistemi.</a:t>
            </a: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Migliorare la qualità della vita riducendo al minimo o eliminando completamente gli effetti potenziali negativi dei composti tossici.</a:t>
            </a:r>
          </a:p>
          <a:p>
            <a:pPr marL="0" lv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Diffondere l’Informazione di tutte la attività degli Enti, delle Associazioni e delle Comunità con correttezza e sincerità</a:t>
            </a:r>
          </a:p>
          <a:p>
            <a:pPr marL="0" indent="0">
              <a:buNone/>
            </a:pPr>
            <a:r>
              <a:rPr lang="it-IT" dirty="0" smtClean="0"/>
              <a:t>;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pic>
        <p:nvPicPr>
          <p:cNvPr id="7" name="Immagine 6" descr="ecosiste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16632"/>
            <a:ext cx="3338736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663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280920" cy="5709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4000" dirty="0" smtClean="0"/>
              <a:t>Questi principi e le loro applicazioni debbono diventare parte integrante della formazione culturale, scientifica e professionale dei professionisti e dei tecnici dell’Informazione nella Scuola e nelle Università. </a:t>
            </a:r>
            <a:endParaRPr lang="it-IT" sz="4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Trovare le modalità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 smtClean="0"/>
              <a:t>Trovare le Modalità </a:t>
            </a:r>
            <a:r>
              <a:rPr lang="it-IT" sz="3200" dirty="0"/>
              <a:t>per diffondere nelle Scuole e nelle Università la Carta Universale dei Principi etici delle Professioni, della Scienza e dell’Informazione per far meglio conoscere ciò che serve per migliorare la qualità della vita, la salvaguardia dell’ Ambiente e la convivenza civile.</a:t>
            </a:r>
          </a:p>
          <a:p>
            <a:pPr lvl="0">
              <a:buNone/>
            </a:pPr>
            <a:endParaRPr lang="it-IT" sz="3200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Da dove partire?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 algn="just">
              <a:buNone/>
            </a:pPr>
            <a:r>
              <a:rPr lang="it-IT" sz="5400" dirty="0" smtClean="0"/>
              <a:t>impegnarsi a fare della scuola  </a:t>
            </a:r>
            <a:r>
              <a:rPr lang="it-IT" sz="5400" i="1" dirty="0" smtClean="0"/>
              <a:t>una vera comunità di vita e di lavoro</a:t>
            </a:r>
            <a:endParaRPr lang="it-IT" sz="5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720080"/>
          </a:xfrm>
        </p:spPr>
        <p:txBody>
          <a:bodyPr/>
          <a:lstStyle/>
          <a:p>
            <a:r>
              <a:rPr lang="it-IT" dirty="0" smtClean="0"/>
              <a:t>La situazione attuale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136904" cy="55652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dirty="0"/>
              <a:t>Lo </a:t>
            </a:r>
            <a:r>
              <a:rPr lang="it-IT" sz="2000" i="1" dirty="0"/>
              <a:t>Statuto delle studentesse e degli studenti </a:t>
            </a:r>
            <a:r>
              <a:rPr lang="it-IT" sz="2000" dirty="0"/>
              <a:t>(dpr 24.6.1998, n.249), </a:t>
            </a:r>
            <a:r>
              <a:rPr lang="it-IT" sz="2000" dirty="0" smtClean="0"/>
              <a:t>ha rappresentato </a:t>
            </a:r>
            <a:r>
              <a:rPr lang="it-IT" sz="2000" dirty="0"/>
              <a:t>una conquista “storica” per tutti coloro che da decenni si </a:t>
            </a:r>
            <a:r>
              <a:rPr lang="it-IT" sz="2000" dirty="0" smtClean="0"/>
              <a:t>erano impegnati </a:t>
            </a:r>
            <a:r>
              <a:rPr lang="it-IT" sz="2000" dirty="0"/>
              <a:t>per l’attuazione dei diritti e dei doveri degli studenti nella </a:t>
            </a:r>
            <a:r>
              <a:rPr lang="it-IT" sz="2000" dirty="0" smtClean="0"/>
              <a:t>comunità scolastica.  La </a:t>
            </a:r>
            <a:r>
              <a:rPr lang="it-IT" sz="2000" dirty="0"/>
              <a:t>scuola infatti vi è definita come “</a:t>
            </a:r>
            <a:r>
              <a:rPr lang="it-IT" i="1" dirty="0"/>
              <a:t>comunità di dialogo, di ricerca, </a:t>
            </a:r>
            <a:r>
              <a:rPr lang="it-IT" i="1" dirty="0" smtClean="0"/>
              <a:t>di</a:t>
            </a:r>
            <a:r>
              <a:rPr lang="it-IT" dirty="0"/>
              <a:t> </a:t>
            </a:r>
            <a:r>
              <a:rPr lang="it-IT" dirty="0" smtClean="0"/>
              <a:t> </a:t>
            </a:r>
            <a:r>
              <a:rPr lang="it-IT" i="1" dirty="0" smtClean="0"/>
              <a:t>esperienza </a:t>
            </a:r>
            <a:r>
              <a:rPr lang="it-IT" i="1" dirty="0"/>
              <a:t>sociale, informata ai valori democratici e volta alla crescita </a:t>
            </a:r>
            <a:r>
              <a:rPr lang="it-IT" i="1" dirty="0" smtClean="0"/>
              <a:t>della</a:t>
            </a:r>
            <a:r>
              <a:rPr lang="it-IT" dirty="0"/>
              <a:t> </a:t>
            </a:r>
            <a:r>
              <a:rPr lang="it-IT" dirty="0" smtClean="0"/>
              <a:t> </a:t>
            </a:r>
            <a:r>
              <a:rPr lang="it-IT" i="1" dirty="0" smtClean="0"/>
              <a:t>persona </a:t>
            </a:r>
            <a:r>
              <a:rPr lang="it-IT" i="1" dirty="0"/>
              <a:t>in tutte le sue dimensioni. In essa ognuno, con pari dignità e </a:t>
            </a:r>
            <a:r>
              <a:rPr lang="it-IT" i="1" dirty="0" smtClean="0"/>
              <a:t>nella</a:t>
            </a:r>
            <a:r>
              <a:rPr lang="it-IT" dirty="0"/>
              <a:t> </a:t>
            </a:r>
            <a:r>
              <a:rPr lang="it-IT" i="1" dirty="0" smtClean="0"/>
              <a:t>diversità </a:t>
            </a:r>
            <a:r>
              <a:rPr lang="it-IT" i="1" dirty="0"/>
              <a:t>dei ruoli, opera per garantire la formazione alla cittadinanza, </a:t>
            </a:r>
            <a:r>
              <a:rPr lang="it-IT" i="1" dirty="0" smtClean="0"/>
              <a:t>la</a:t>
            </a:r>
            <a:r>
              <a:rPr lang="it-IT" dirty="0"/>
              <a:t> </a:t>
            </a:r>
            <a:r>
              <a:rPr lang="it-IT" i="1" dirty="0" smtClean="0"/>
              <a:t>realizzazione </a:t>
            </a:r>
            <a:r>
              <a:rPr lang="it-IT" i="1" dirty="0"/>
              <a:t>del diritto allo studio, lo sviluppo delle potenzialità di ciascuno e </a:t>
            </a:r>
            <a:r>
              <a:rPr lang="it-IT" i="1" dirty="0" smtClean="0"/>
              <a:t>il</a:t>
            </a:r>
            <a:r>
              <a:rPr lang="it-IT" dirty="0" smtClean="0"/>
              <a:t> </a:t>
            </a:r>
            <a:r>
              <a:rPr lang="it-IT" i="1" dirty="0" smtClean="0"/>
              <a:t>recupero </a:t>
            </a:r>
            <a:r>
              <a:rPr lang="it-IT" i="1" dirty="0"/>
              <a:t>delle posizioni di svantaggio, in armonia con i principi sanciti </a:t>
            </a:r>
            <a:r>
              <a:rPr lang="it-IT" i="1" dirty="0" smtClean="0"/>
              <a:t>dalla</a:t>
            </a:r>
            <a:r>
              <a:rPr lang="it-IT" dirty="0" smtClean="0"/>
              <a:t>   </a:t>
            </a:r>
            <a:r>
              <a:rPr lang="it-IT" i="1" dirty="0" smtClean="0"/>
              <a:t>Costituzione </a:t>
            </a:r>
            <a:r>
              <a:rPr lang="it-IT" i="1" dirty="0"/>
              <a:t>e dalla convenzione internazionale sui diritti dell’infanzia … e con </a:t>
            </a:r>
            <a:r>
              <a:rPr lang="it-IT" i="1" dirty="0" smtClean="0"/>
              <a:t>i</a:t>
            </a:r>
            <a:r>
              <a:rPr lang="it-IT" dirty="0" smtClean="0"/>
              <a:t> </a:t>
            </a:r>
            <a:r>
              <a:rPr lang="it-IT" i="1" dirty="0" smtClean="0"/>
              <a:t>principi </a:t>
            </a:r>
            <a:r>
              <a:rPr lang="it-IT" i="1" dirty="0"/>
              <a:t>generali dell’ordinamento italiano</a:t>
            </a:r>
            <a:r>
              <a:rPr lang="it-IT" dirty="0"/>
              <a:t>”.</a:t>
            </a:r>
          </a:p>
          <a:p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La situazione attuale: l’ordinamento della scuola e l’insegnamento di cittadinanza e costituzione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 smtClean="0"/>
              <a:t>In questa prospettiva, l’ordinamento giuridico, che trova nella Costituzione il suo nucleo generativo e il suo fondamentale impianto organizzativo, non va considerato come uno dei tanti schemi astratti e immutabili con cui la scuola obbliga gli studenti ad affaticare la memoria, ma come un </a:t>
            </a:r>
            <a:r>
              <a:rPr lang="it-IT" sz="2800" i="1" dirty="0" smtClean="0"/>
              <a:t>germe vitale</a:t>
            </a:r>
            <a:r>
              <a:rPr lang="it-IT" sz="2800" dirty="0" smtClean="0"/>
              <a:t>, che si sviluppa lentamente, e non senza ostacoli e resistenze di tipo interno ed esterno, nella vita dei ragazzi e in quella della classe e della scuola.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SFIDA 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280920" cy="57092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3200" dirty="0" smtClean="0">
                <a:solidFill>
                  <a:srgbClr val="FF0000"/>
                </a:solidFill>
              </a:rPr>
              <a:t>La sfida maggiore investe i docenti di tutte le aree disciplinari, Essi devono ricercare e valorizzare i contenuti, le metodologie e le forme di relazione e valutazione degli apprendimenti che maggiormente favoriscono la partecipazione e il coinvolgimento degli alunni. 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sfida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67544" y="2276872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>
                <a:solidFill>
                  <a:srgbClr val="FF0000"/>
                </a:solidFill>
              </a:rPr>
              <a:t>Lo studente deve  percepire di star bene a scuola, avere la consapevolezza di essere in una comunità che accoglie, che mette in pratica le regole del vivere civile e sociale, che dialoga con le istituzioni e con la società civile organizzata, che </a:t>
            </a:r>
            <a:r>
              <a:rPr lang="it-IT" sz="3200" i="1" dirty="0" smtClean="0">
                <a:solidFill>
                  <a:srgbClr val="FF0000"/>
                </a:solidFill>
              </a:rPr>
              <a:t>sa apprendere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fare?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Un contributo all’acquisizione di conoscenze, competenze e atteggiamenti che possono aiutare i giovani a diventare cittadini e a svolgere un ruolo nella società, può venire dalla </a:t>
            </a:r>
            <a:r>
              <a:rPr lang="it-IT" i="1" dirty="0" smtClean="0"/>
              <a:t>cooperazione europea e internazionale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Arricchire la conoscenza attraverso l’esperienza diretta può far superare, attraverso il confronto con altre tradizioni, mentalità e comportamenti, gli stereotipi che sovente sono alla base di fenomeni di intolleranza, xenofobie e razzismo.</a:t>
            </a:r>
          </a:p>
          <a:p>
            <a:pPr marL="0" indent="0" algn="just">
              <a:buNone/>
            </a:pPr>
            <a:r>
              <a:rPr lang="it-IT" dirty="0" smtClean="0"/>
              <a:t>Progetto Fenice – Progetto Perla – Associazione Aloe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Le “</a:t>
            </a:r>
            <a:r>
              <a:rPr lang="it-IT" sz="2800" i="1" dirty="0" smtClean="0"/>
              <a:t>Indicazioni ed Orientamenti sulla partecipazione studentesca</a:t>
            </a:r>
            <a:r>
              <a:rPr lang="it-IT" sz="2800" dirty="0" smtClean="0"/>
              <a:t>” (Dir.</a:t>
            </a:r>
            <a:r>
              <a:rPr lang="it-IT" sz="2800" b="1" dirty="0" smtClean="0"/>
              <a:t>10.11.2006</a:t>
            </a:r>
            <a:r>
              <a:rPr lang="it-IT" sz="2800" dirty="0" smtClean="0"/>
              <a:t>)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 smtClean="0"/>
              <a:t>Mettono in evidenza come la scuola non possa vivere senza la</a:t>
            </a:r>
          </a:p>
          <a:p>
            <a:pPr marL="0" indent="0">
              <a:buNone/>
            </a:pPr>
            <a:r>
              <a:rPr lang="it-IT" dirty="0" smtClean="0"/>
              <a:t>partecipazione attiva e propositiva di tutti i soggetti che la compongono, compresa la componente degli studenti. </a:t>
            </a:r>
          </a:p>
          <a:p>
            <a:pPr marL="0" indent="0">
              <a:buNone/>
            </a:pPr>
            <a:r>
              <a:rPr lang="it-IT" dirty="0" smtClean="0"/>
              <a:t>L’esercizio della democrazia, infatti, è un </a:t>
            </a:r>
            <a:r>
              <a:rPr lang="it-IT" dirty="0" err="1" smtClean="0"/>
              <a:t>diritto-dovere</a:t>
            </a:r>
            <a:r>
              <a:rPr lang="it-IT" dirty="0" smtClean="0"/>
              <a:t> che va appreso e praticato giorno per giorno fin dalla più giovane età.</a:t>
            </a:r>
          </a:p>
          <a:p>
            <a:pPr marL="0" indent="0">
              <a:buNone/>
            </a:pPr>
            <a:r>
              <a:rPr lang="it-IT" dirty="0" smtClean="0"/>
              <a:t>In tal senso, la scuola rappresenta un fondamentale punto di riferimento per le Associazioni studentesche e le Consulte provinciali degli studenti, che offrono un notevole contributo in termini di:</a:t>
            </a:r>
          </a:p>
          <a:p>
            <a:pPr marL="0" indent="0">
              <a:buNone/>
            </a:pPr>
            <a:r>
              <a:rPr lang="it-IT" dirty="0" smtClean="0"/>
              <a:t>a) conoscenza del mondo giovanile e dei suoi bisogni; </a:t>
            </a:r>
          </a:p>
          <a:p>
            <a:pPr marL="0" indent="0">
              <a:buNone/>
            </a:pPr>
            <a:r>
              <a:rPr lang="it-IT" dirty="0" smtClean="0"/>
              <a:t>b) progettazione di azioni di sensibilizzazione e formazione funzionali a promuovere il confronto e il dialogo </a:t>
            </a:r>
            <a:r>
              <a:rPr lang="it-IT" dirty="0" err="1" smtClean="0"/>
              <a:t>intra</a:t>
            </a:r>
            <a:r>
              <a:rPr lang="it-IT" dirty="0" smtClean="0"/>
              <a:t> ed intergenerazionale;</a:t>
            </a:r>
          </a:p>
          <a:p>
            <a:pPr marL="0" indent="0">
              <a:buNone/>
            </a:pPr>
            <a:r>
              <a:rPr lang="it-IT" dirty="0" smtClean="0"/>
              <a:t> c) consolidamento di piani di collaborazione concertati e condivisi, dalla forte valenza responsabilizzante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7" name="Segnaposto contenuto 6" descr="450px-Palazzo_magnani,_giano_bifront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3655219" cy="4873625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4211960" y="476672"/>
            <a:ext cx="4572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mito di Giano Bifronte: si parla di un uomo che avesse due facce, una davanti e l’altra dietro alla nuca, potrebbe anche essere paragonato al </a:t>
            </a:r>
          </a:p>
          <a:p>
            <a:r>
              <a:rPr lang="it-IT" dirty="0" smtClean="0"/>
              <a:t>presente  e al futuro, il vecchio e il giovane, un’esatta contrapposizione di due mondi molto diversi, uno davanti, e l’altro dietro, il </a:t>
            </a:r>
            <a:r>
              <a:rPr lang="it-IT" b="1" dirty="0" smtClean="0"/>
              <a:t>bene e  il male </a:t>
            </a:r>
            <a:r>
              <a:rPr lang="it-IT" dirty="0" smtClean="0"/>
              <a:t>in un unico corpo</a:t>
            </a:r>
            <a:r>
              <a:rPr lang="it-IT" b="1" dirty="0" smtClean="0"/>
              <a:t>, in un’unica regola</a:t>
            </a:r>
            <a:r>
              <a:rPr lang="it-IT" dirty="0" smtClean="0"/>
              <a:t>. 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Presiedendo le porte, aveva la chiave e il bastone; sorvegliava tutto ciò che stava all'interno  della città o della casa, non perdendo però di vista quello che accadeva all'esterno,  e quindi era rappresentato con due facce (Giano bifronte).</a:t>
            </a:r>
          </a:p>
          <a:p>
            <a:endParaRPr lang="it-IT" sz="1400" dirty="0" smtClean="0"/>
          </a:p>
        </p:txBody>
      </p:sp>
      <p:sp>
        <p:nvSpPr>
          <p:cNvPr id="9" name="Rettangolo 8"/>
          <p:cNvSpPr/>
          <p:nvPr/>
        </p:nvSpPr>
        <p:spPr>
          <a:xfrm>
            <a:off x="395536" y="5445224"/>
            <a:ext cx="4116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Palazzo Magnani, Giano bifronte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planetarizzazione</a:t>
            </a:r>
            <a:r>
              <a:rPr lang="it-IT" dirty="0" smtClean="0"/>
              <a:t> dei problemi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Autofit/>
          </a:bodyPr>
          <a:lstStyle/>
          <a:p>
            <a:pPr marL="324000" indent="0" algn="just">
              <a:buNone/>
            </a:pPr>
            <a:r>
              <a:rPr lang="it-IT" sz="3200" dirty="0" smtClean="0"/>
              <a:t>La presenza nelle nostre classi di ragazzi che provengono da diversi paesi, con diverse lingue, culture, religioni e tradizioni, pone il problema di costruire itinerari formativi che valorizzino il dialogo e il </a:t>
            </a:r>
            <a:r>
              <a:rPr lang="it-IT" sz="3200" i="1" dirty="0" smtClean="0"/>
              <a:t>confronto fra i modi diversi con</a:t>
            </a:r>
            <a:r>
              <a:rPr lang="it-IT" sz="3200" dirty="0" smtClean="0"/>
              <a:t> </a:t>
            </a:r>
            <a:r>
              <a:rPr lang="it-IT" sz="3200" i="1" dirty="0" smtClean="0"/>
              <a:t>cui in diversi paesi vengono adottati costumi ed elaborate costituzioni e norme</a:t>
            </a:r>
            <a:r>
              <a:rPr lang="it-IT" sz="3200" dirty="0" smtClean="0"/>
              <a:t> non sempre compatibili con le nostre. </a:t>
            </a:r>
            <a:endParaRPr lang="it-IT" sz="32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Autofit/>
          </a:bodyPr>
          <a:lstStyle/>
          <a:p>
            <a:r>
              <a:rPr lang="it-IT" sz="3600" dirty="0" smtClean="0"/>
              <a:t>CONCLUSIONI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La Professione deriva da una formazione scientifica e tecnica, anche sperimentale. La  Scuola e l’Università debbono preparare gli studenti in modo che possano svolgere la professione in maniera consapevole e cosciente. A tal fine occorre fornire al Professionista lo strumento base della professione che è rappresentata da una corretta e completa formazione anche sui Principi Etici della sua professione e della Scienza che la coinvolge.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 aforismi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Bene e male sono i pregiudizi di Dio" disse il serpente.</a:t>
            </a:r>
            <a:br>
              <a:rPr lang="it-IT" dirty="0" smtClean="0"/>
            </a:br>
            <a:r>
              <a:rPr lang="it-IT" b="1" dirty="0" smtClean="0"/>
              <a:t>Friedrich Nietzsche</a:t>
            </a:r>
            <a:r>
              <a:rPr lang="it-IT" dirty="0" smtClean="0"/>
              <a:t>, </a:t>
            </a:r>
            <a:r>
              <a:rPr lang="it-IT" i="1" dirty="0" smtClean="0"/>
              <a:t>La gaia scienza</a:t>
            </a:r>
            <a:r>
              <a:rPr lang="it-IT" dirty="0" smtClean="0"/>
              <a:t>, 1882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Ciò che si fa per amore è sempre al di là del bene e del male. </a:t>
            </a:r>
            <a:br>
              <a:rPr lang="it-IT" dirty="0" smtClean="0"/>
            </a:br>
            <a:r>
              <a:rPr lang="it-IT" b="1" dirty="0" smtClean="0"/>
              <a:t>Friedrich Nietzsche</a:t>
            </a:r>
            <a:r>
              <a:rPr lang="it-IT" dirty="0" smtClean="0"/>
              <a:t>, </a:t>
            </a:r>
            <a:r>
              <a:rPr lang="it-IT" i="1" dirty="0" smtClean="0"/>
              <a:t>Al di là del bene e del male</a:t>
            </a:r>
            <a:r>
              <a:rPr lang="it-IT" dirty="0" smtClean="0"/>
              <a:t>, 1886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quarter" idx="1"/>
          </p:nvPr>
        </p:nvGraphicFramePr>
        <p:xfrm>
          <a:off x="395536" y="116632"/>
          <a:ext cx="746760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CODICE </a:t>
            </a:r>
            <a:r>
              <a:rPr lang="it-IT" dirty="0" err="1" smtClean="0"/>
              <a:t>DI</a:t>
            </a:r>
            <a:r>
              <a:rPr lang="it-IT" dirty="0" smtClean="0"/>
              <a:t> CONDOTTA E IL CODICE </a:t>
            </a:r>
            <a:r>
              <a:rPr lang="it-IT" dirty="0" err="1" smtClean="0"/>
              <a:t>DI</a:t>
            </a:r>
            <a:r>
              <a:rPr lang="it-IT" dirty="0" smtClean="0"/>
              <a:t> RESPONSABILITA’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 smtClean="0"/>
              <a:t>Spesso sono oggetto di interpretazioni parzialmente diverse, come ci ricordano per esempio i dibattiti sulla bioetica e quelli relativi al multiculturalismo. Ciò che appartiene all’etnico, al culturale, al religioso, deve sempre più confrontarsi con leggi fatte e leggi da fare, nella prospettiva di </a:t>
            </a:r>
            <a:r>
              <a:rPr lang="it-IT" sz="3200" i="1" dirty="0" smtClean="0"/>
              <a:t>un’etica universale</a:t>
            </a:r>
            <a:r>
              <a:rPr lang="it-IT" sz="3200" dirty="0" smtClean="0"/>
              <a:t>. </a:t>
            </a:r>
            <a:endParaRPr lang="it-IT" sz="32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76456" cy="1642194"/>
          </a:xfrm>
        </p:spPr>
        <p:txBody>
          <a:bodyPr>
            <a:normAutofit/>
          </a:bodyPr>
          <a:lstStyle/>
          <a:p>
            <a:r>
              <a:rPr lang="it-IT" sz="3100" b="1" dirty="0" smtClean="0"/>
              <a:t>La carta dei Principi Etici Generali</a:t>
            </a: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2700" b="1" dirty="0" smtClean="0"/>
              <a:t>Le professioni, la scienza, l’informazione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</a:t>
            </a:r>
            <a:r>
              <a:rPr lang="it-IT" sz="3600" dirty="0" smtClean="0"/>
              <a:t>La Carta dei principi etici generali ha come base le seguenti proposizioni, che debbono essere prese come base dei Principi Etici del Rotary.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>Le Professioni</a:t>
            </a:r>
            <a:br>
              <a:rPr lang="it-IT" b="1" dirty="0" smtClean="0"/>
            </a:br>
            <a:r>
              <a:rPr lang="it-IT" sz="2800" dirty="0" smtClean="0"/>
              <a:t>Le Professioni debbono essere svolte con competenza e precisione.</a:t>
            </a:r>
            <a:br>
              <a:rPr lang="it-IT" sz="2800" dirty="0" smtClean="0"/>
            </a:br>
            <a:endParaRPr lang="it-IT" dirty="0"/>
          </a:p>
        </p:txBody>
      </p:sp>
      <p:pic>
        <p:nvPicPr>
          <p:cNvPr id="7" name="Segnaposto contenuto 6" descr="arcobalen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4248472" cy="3600400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4716016" y="1916832"/>
            <a:ext cx="36724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5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 Professioni debbono essere un servizio per l’Umanità e debbono finalizzarsi al miglioramento delle condizioni civili e della qualità della vita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Scienza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5205192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it-IT" dirty="0" smtClean="0"/>
              <a:t>La conoscenza scientifica è alla base del progresso scientifico nella attività professionale e nella salvaguardia dell’Ambiente; </a:t>
            </a:r>
          </a:p>
          <a:p>
            <a:pPr marL="0" lvl="0" indent="0" algn="just">
              <a:buNone/>
            </a:pPr>
            <a:r>
              <a:rPr lang="it-IT" dirty="0" smtClean="0"/>
              <a:t>La Scienza è universale ed il progresso della Scienza deve essere universalmente condiviso;</a:t>
            </a:r>
          </a:p>
          <a:p>
            <a:pPr marL="0" lvl="0" indent="0" algn="just">
              <a:buNone/>
            </a:pPr>
            <a:r>
              <a:rPr lang="it-IT" dirty="0" smtClean="0"/>
              <a:t>La ricerca scientifica deve essere neutrale e collegata al miglioramento della conoscenza dei fenomeni naturali;</a:t>
            </a:r>
          </a:p>
          <a:p>
            <a:pPr marL="0" lvl="0" indent="0" algn="just">
              <a:buNone/>
            </a:pPr>
            <a:r>
              <a:rPr lang="it-IT" dirty="0" smtClean="0"/>
              <a:t>Il comportamento etico scientifico è universale ed è indipendente dal contesto culturale delle tradizioni locali;</a:t>
            </a:r>
          </a:p>
          <a:p>
            <a:pPr marL="0" lvl="0" indent="0" algn="just">
              <a:buNone/>
            </a:pPr>
            <a:r>
              <a:rPr lang="it-IT" dirty="0" smtClean="0"/>
              <a:t>I problemi etici fondamentali emergono insieme agli obbiettivi e/o alla applicazione dei risultati della ricerca scientifica.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it-IT" sz="1400" dirty="0" smtClean="0"/>
              <a:t>Concetto di DNA miscelazione organismo meccanismo + + elettronica. La scienza del futuro, l'uomo di miscelazione con componenti digitali.</a:t>
            </a:r>
            <a:endParaRPr lang="it-IT" sz="1400" dirty="0"/>
          </a:p>
        </p:txBody>
      </p:sp>
      <p:pic>
        <p:nvPicPr>
          <p:cNvPr id="7" name="Segnaposto contenuto 6" descr="1412384-concetto-di-dna-miscelazione-organismo-meccanismo---elettronica-la-scienza-del-futuro-l-39-uomo-di-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6675" y="765175"/>
            <a:ext cx="5708650" cy="5708650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26170"/>
          </a:xfrm>
        </p:spPr>
        <p:txBody>
          <a:bodyPr/>
          <a:lstStyle/>
          <a:p>
            <a:r>
              <a:rPr lang="it-IT" b="1" dirty="0" smtClean="0"/>
              <a:t>L’Informazione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363272" cy="4413104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it-IT" dirty="0" smtClean="0"/>
              <a:t>L’Informazione è libera e democratica;</a:t>
            </a:r>
          </a:p>
          <a:p>
            <a:pPr marL="0" lvl="0" indent="0" algn="just">
              <a:buNone/>
            </a:pPr>
            <a:r>
              <a:rPr lang="it-IT" dirty="0" smtClean="0"/>
              <a:t>L’informazione deve essere corretta e  le sue fonti approfondite;</a:t>
            </a:r>
          </a:p>
          <a:p>
            <a:pPr marL="0" lvl="0" indent="0" algn="just">
              <a:buNone/>
            </a:pPr>
            <a:r>
              <a:rPr lang="it-IT" dirty="0" smtClean="0"/>
              <a:t>L’Informazione è  educazione del Popolo per tutti i suoi Ceti ed i suoi strumenti audiovisivi e scritti debbono essere comprensivi a tutti i livelli di educazione;</a:t>
            </a:r>
          </a:p>
          <a:p>
            <a:pPr marL="0" lvl="0" indent="0" algn="just">
              <a:buNone/>
            </a:pPr>
            <a:r>
              <a:rPr lang="it-IT" dirty="0" smtClean="0"/>
              <a:t>L’ Informazione è lo strumento principale per un corretto rapporto fra le Associazioni Governative e non Governative e per la diffusione delle attività e dei risultati dell’azione delle Associazioni.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it-IT" smtClean="0"/>
              <a:t>26/01/2013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11BBA5-3EE4-4ED2-9467-8576E6736F45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it-IT" smtClean="0"/>
              <a:t>Margherita Bonanni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892</TotalTime>
  <Words>1466</Words>
  <Application>Microsoft Office PowerPoint</Application>
  <PresentationFormat>Presentazione su schermo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Loggia</vt:lpstr>
      <vt:lpstr>L’Insegnamento della Carta Universale dei Principi Etici della Professione, della Scienza e dell’Informazione nelle Scuole e nell’Università. </vt:lpstr>
      <vt:lpstr> </vt:lpstr>
      <vt:lpstr>Diapositiva 3</vt:lpstr>
      <vt:lpstr>IL CODICE DI CONDOTTA E IL CODICE DI RESPONSABILITA’</vt:lpstr>
      <vt:lpstr>La carta dei Principi Etici Generali Le professioni, la scienza, l’informazione  </vt:lpstr>
      <vt:lpstr>Le Professioni Le Professioni debbono essere svolte con competenza e precisione. </vt:lpstr>
      <vt:lpstr>La Scienza </vt:lpstr>
      <vt:lpstr>Concetto di DNA miscelazione organismo meccanismo + + elettronica. La scienza del futuro, l'uomo di miscelazione con componenti digitali.</vt:lpstr>
      <vt:lpstr>L’Informazione </vt:lpstr>
      <vt:lpstr>Le predette proposizioni debbono comunque avere come scopi tre linee di azione:</vt:lpstr>
      <vt:lpstr>Diapositiva 11</vt:lpstr>
      <vt:lpstr>Trovare le modalità</vt:lpstr>
      <vt:lpstr>Da dove partire? </vt:lpstr>
      <vt:lpstr>La situazione attuale</vt:lpstr>
      <vt:lpstr>La situazione attuale: l’ordinamento della scuola e l’insegnamento di cittadinanza e costituzione</vt:lpstr>
      <vt:lpstr>LA SFIDA A SCUOLA</vt:lpstr>
      <vt:lpstr>La sfida</vt:lpstr>
      <vt:lpstr>Come fare?</vt:lpstr>
      <vt:lpstr>Le “Indicazioni ed Orientamenti sulla partecipazione studentesca” (Dir.10.11.2006) </vt:lpstr>
      <vt:lpstr>La planetarizzazione dei problemi</vt:lpstr>
      <vt:lpstr>CONCLUSIONI</vt:lpstr>
      <vt:lpstr> aforismi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Tommaso</cp:lastModifiedBy>
  <cp:revision>134</cp:revision>
  <dcterms:created xsi:type="dcterms:W3CDTF">2013-01-21T17:08:34Z</dcterms:created>
  <dcterms:modified xsi:type="dcterms:W3CDTF">2013-01-28T12:45:15Z</dcterms:modified>
</cp:coreProperties>
</file>