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3" r:id="rId1"/>
  </p:sldMasterIdLst>
  <p:notesMasterIdLst>
    <p:notesMasterId r:id="rId19"/>
  </p:notesMasterIdLst>
  <p:sldIdLst>
    <p:sldId id="256" r:id="rId2"/>
    <p:sldId id="278" r:id="rId3"/>
    <p:sldId id="258" r:id="rId4"/>
    <p:sldId id="259" r:id="rId5"/>
    <p:sldId id="268" r:id="rId6"/>
    <p:sldId id="260" r:id="rId7"/>
    <p:sldId id="261" r:id="rId8"/>
    <p:sldId id="269" r:id="rId9"/>
    <p:sldId id="270" r:id="rId10"/>
    <p:sldId id="257" r:id="rId11"/>
    <p:sldId id="262" r:id="rId12"/>
    <p:sldId id="273" r:id="rId13"/>
    <p:sldId id="275" r:id="rId14"/>
    <p:sldId id="263" r:id="rId15"/>
    <p:sldId id="264" r:id="rId16"/>
    <p:sldId id="276" r:id="rId17"/>
    <p:sldId id="277" r:id="rId1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7" autoAdjust="0"/>
  </p:normalViewPr>
  <p:slideViewPr>
    <p:cSldViewPr>
      <p:cViewPr>
        <p:scale>
          <a:sx n="50" d="100"/>
          <a:sy n="50" d="100"/>
        </p:scale>
        <p:origin x="-2232" y="-6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33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150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5013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5012" cy="5286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pPr>
              <a:defRPr/>
            </a:pPr>
            <a:fld id="{41F2AD2B-64CB-4218-AA05-251D6F4D89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DDE21D9-A0C1-4F09-AA28-BABD143C1FF7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9707D6-79E0-41C5-B266-8EDA2B28EE28}" type="slidenum">
              <a:rPr lang="it-IT"/>
              <a:pPr/>
              <a:t>13</a:t>
            </a:fld>
            <a:endParaRPr lang="it-IT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35588" cy="4002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123FF2C-909C-45BF-AFCD-F9F7AC38ED1B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D585CBF-1952-4378-9F99-7F1B5FD7169D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D585CBF-1952-4378-9F99-7F1B5FD7169D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6B55B78-668A-4643-A8FA-9013A60CCDFC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7C30321-B189-4608-9F0F-F2AB03AA8F6C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624EA8D-4711-43A9-8683-4B08B7C04469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C4DB7E2-6841-4353-8AB5-CE0894A339EA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7A418D5-DA5D-4184-800D-C973C722C5D1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E2D9E81-6DC6-49F6-BD1C-A83290823665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6FE488-67F2-4172-AB7A-6B7105F6BE42}" type="slidenum">
              <a:rPr lang="it-IT"/>
              <a:pPr/>
              <a:t>12</a:t>
            </a:fld>
            <a:endParaRPr lang="it-IT"/>
          </a:p>
        </p:txBody>
      </p:sp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8075" y="812800"/>
            <a:ext cx="5335588" cy="40020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75A2386-CA7F-4480-A15D-DCDAFA3FCE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01CA9-BBD6-40A4-BB17-ED5D9F1A1C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D235A-1E45-4DFF-95DC-38AB21D08B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4625" cy="125571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FBF52-16B5-4106-9A37-106C4F8A71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87BD4-52FD-4A18-A7E1-E6FA8A3699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25C4C5-F549-4103-8067-840CCD053F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1B9F51-1FAD-4DC1-AF3D-A7A3AA3F83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Segnaposto piè di pagina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Segnaposto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328C2D-ABDE-4F52-940A-37B99F843C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3304-E794-4DA3-A393-C5258FE902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4FFFDF-4CB4-4BC1-B02B-F26D3388A2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A1D35-4E92-4184-B1EC-A2990E758B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Rettangolo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9" name="Segnaposto data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ACAF938D-E209-439F-841E-0B212C6560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8" name="Rettangolo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9" name="Rettangolo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hangingPunct="1"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713B7-F2B1-4E57-94BD-5564883E92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2" r:id="rId2"/>
    <p:sldLayoutId id="2147483778" r:id="rId3"/>
    <p:sldLayoutId id="2147483779" r:id="rId4"/>
    <p:sldLayoutId id="2147483780" r:id="rId5"/>
    <p:sldLayoutId id="2147483773" r:id="rId6"/>
    <p:sldLayoutId id="2147483781" r:id="rId7"/>
    <p:sldLayoutId id="2147483774" r:id="rId8"/>
    <p:sldLayoutId id="2147483782" r:id="rId9"/>
    <p:sldLayoutId id="2147483775" r:id="rId10"/>
    <p:sldLayoutId id="2147483783" r:id="rId11"/>
    <p:sldLayoutId id="21474837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0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tary.org/i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adrag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827088"/>
            <a:ext cx="9070975" cy="1874837"/>
          </a:xfrm>
        </p:spPr>
        <p:txBody>
          <a:bodyPr tIns="3924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it-IT" sz="4800" b="1" i="1" smtClean="0"/>
              <a:t>Invecchiare in salute: </a:t>
            </a:r>
            <a:br>
              <a:rPr lang="it-IT" sz="4800" b="1" i="1" smtClean="0"/>
            </a:br>
            <a:r>
              <a:rPr lang="it-IT" sz="4800" b="1" i="1" smtClean="0"/>
              <a:t>quali percorsi</a:t>
            </a:r>
            <a:r>
              <a:rPr lang="it-IT" sz="4800" b="1" smtClean="0"/>
              <a:t/>
            </a:r>
            <a:br>
              <a:rPr lang="it-IT" sz="4800" b="1" smtClean="0"/>
            </a:br>
            <a:endParaRPr lang="it-IT" sz="4800" b="1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68475"/>
            <a:ext cx="9070975" cy="4384675"/>
          </a:xfrm>
        </p:spPr>
        <p:txBody>
          <a:bodyPr anchor="ctr">
            <a:normAutofit lnSpcReduction="10000"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it-IT" dirty="0" smtClean="0"/>
              <a:t>Roma – sabato 25 novembre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it-IT" dirty="0" smtClean="0"/>
              <a:t>Sala Convegni Pio </a:t>
            </a:r>
            <a:r>
              <a:rPr lang="it-IT" dirty="0" err="1" smtClean="0"/>
              <a:t>IX</a:t>
            </a: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it-IT" dirty="0" smtClean="0"/>
              <a:t>dr.ssa Silvana </a:t>
            </a:r>
            <a:r>
              <a:rPr lang="it-IT" dirty="0" err="1" smtClean="0"/>
              <a:t>Zummo</a:t>
            </a:r>
            <a:endParaRPr lang="it-IT" dirty="0" smtClean="0"/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985250" algn="l"/>
              </a:tabLst>
              <a:defRPr/>
            </a:pPr>
            <a:r>
              <a:rPr lang="it-IT" dirty="0" smtClean="0"/>
              <a:t>Presidente Rotary Club di Fermo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76263" y="0"/>
            <a:ext cx="9070975" cy="1262063"/>
          </a:xfrm>
        </p:spPr>
        <p:txBody>
          <a:bodyPr tIns="3924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it-IT" b="1" i="1" dirty="0" smtClean="0"/>
              <a:t>Boom demenze e Alzheimer </a:t>
            </a:r>
            <a:br>
              <a:rPr lang="it-IT" b="1" i="1" dirty="0" smtClean="0"/>
            </a:br>
            <a:r>
              <a:rPr lang="it-IT" b="1" i="1" dirty="0" smtClean="0"/>
              <a:t>priorità d'azioni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8475"/>
            <a:ext cx="9070975" cy="4384675"/>
          </a:xfrm>
        </p:spPr>
        <p:txBody>
          <a:bodyPr tIns="19440">
            <a:normAutofit lnSpcReduction="10000"/>
          </a:bodyPr>
          <a:lstStyle/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b="1" i="1" dirty="0" smtClean="0"/>
              <a:t>Le linee d'intervento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Definire un</a:t>
            </a:r>
            <a:r>
              <a:rPr lang="it-IT" sz="1800" b="1" dirty="0" smtClean="0"/>
              <a:t> piano strutturato</a:t>
            </a:r>
            <a:r>
              <a:rPr lang="it-IT" sz="1800" dirty="0" smtClean="0"/>
              <a:t> per le demenze a livello di sistema sociale e sanitario con azioni concrete, tempi e risorse dedicate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Migliorare l</a:t>
            </a:r>
            <a:r>
              <a:rPr lang="it-IT" sz="1800" b="1" dirty="0" smtClean="0"/>
              <a:t>'identificazione precoce dei potenziali malati</a:t>
            </a:r>
            <a:r>
              <a:rPr lang="it-IT" sz="1800" dirty="0" smtClean="0"/>
              <a:t>, promuovendo strumenti di </a:t>
            </a:r>
            <a:r>
              <a:rPr lang="it-IT" sz="1800" dirty="0" err="1" smtClean="0"/>
              <a:t>early</a:t>
            </a:r>
            <a:r>
              <a:rPr lang="it-IT" sz="1800" dirty="0" smtClean="0"/>
              <a:t> stage screening, valutazione e diagnosi per prevenire rallentare il declino funzionale e migliorare la qualità della vita dei pazienti e familiari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Individuare </a:t>
            </a:r>
            <a:r>
              <a:rPr lang="it-IT" sz="1800" b="1" dirty="0" smtClean="0"/>
              <a:t>nuovi modelli di assistenza</a:t>
            </a:r>
            <a:r>
              <a:rPr lang="it-IT" sz="1800" dirty="0" smtClean="0"/>
              <a:t> in riferimento anche ad altre esperienze internazionali ( </a:t>
            </a:r>
            <a:r>
              <a:rPr lang="it-IT" sz="1800" dirty="0" err="1" smtClean="0"/>
              <a:t>dementia</a:t>
            </a:r>
            <a:r>
              <a:rPr lang="it-IT" sz="1800" dirty="0" smtClean="0"/>
              <a:t> </a:t>
            </a:r>
            <a:r>
              <a:rPr lang="it-IT" sz="1800" dirty="0" err="1" smtClean="0"/>
              <a:t>friendly</a:t>
            </a:r>
            <a:r>
              <a:rPr lang="it-IT" sz="1800" dirty="0" smtClean="0"/>
              <a:t> </a:t>
            </a:r>
            <a:r>
              <a:rPr lang="it-IT" sz="1800" dirty="0" err="1" smtClean="0"/>
              <a:t>communities</a:t>
            </a:r>
            <a:r>
              <a:rPr lang="it-IT" sz="1800" dirty="0" smtClean="0"/>
              <a:t>, </a:t>
            </a:r>
            <a:r>
              <a:rPr lang="it-IT" sz="1800" dirty="0" err="1" smtClean="0"/>
              <a:t>dementia</a:t>
            </a:r>
            <a:r>
              <a:rPr lang="it-IT" sz="1800" dirty="0" smtClean="0"/>
              <a:t> </a:t>
            </a:r>
            <a:r>
              <a:rPr lang="it-IT" sz="1800" dirty="0" err="1" smtClean="0"/>
              <a:t>village</a:t>
            </a:r>
            <a:r>
              <a:rPr lang="it-IT" sz="1800" dirty="0" smtClean="0"/>
              <a:t>, </a:t>
            </a:r>
            <a:r>
              <a:rPr lang="it-IT" sz="1800" dirty="0" err="1" smtClean="0"/>
              <a:t>Cohousing</a:t>
            </a:r>
            <a:r>
              <a:rPr lang="it-IT" sz="1800" dirty="0" smtClean="0"/>
              <a:t>)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Promuovere la </a:t>
            </a:r>
            <a:r>
              <a:rPr lang="it-IT" sz="1800" b="1" dirty="0" smtClean="0"/>
              <a:t>nascita di imprese sociali attive nel socio-assistenziale</a:t>
            </a:r>
            <a:r>
              <a:rPr lang="it-IT" sz="1800" dirty="0" smtClean="0"/>
              <a:t>  che possono rivestire un ruolo chiave nel percorso di gestione del malato , grazie anche alla competenza e alla professionalità degli operatori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Sostenere e promuovere </a:t>
            </a:r>
            <a:r>
              <a:rPr lang="it-IT" sz="1800" b="1" dirty="0" smtClean="0"/>
              <a:t>la ricerca farmacologica</a:t>
            </a:r>
            <a:r>
              <a:rPr lang="it-IT" sz="1800" dirty="0" smtClean="0"/>
              <a:t> per bloccare o rallentare il decorso della malattia.</a:t>
            </a:r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1800" dirty="0" smtClean="0"/>
              <a:t>(Sole Sanità  21-11-2017)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924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it-IT" b="1" i="1" smtClean="0"/>
              <a:t>Rotary Italia e Alzheimer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8475"/>
            <a:ext cx="9070975" cy="4384675"/>
          </a:xfrm>
        </p:spPr>
        <p:txBody>
          <a:bodyPr>
            <a:normAutofit fontScale="92500"/>
          </a:bodyPr>
          <a:lstStyle/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dirty="0" smtClean="0"/>
              <a:t>   In quasi tutti i distretti a livello internazionale e italiano i Club si stanno già impegnando con progetti che vanno dal Caffè Alzheimer dove si creano momenti di svago per i pazienti e di sollievo per i familiari,  ai Corsi di formazione per </a:t>
            </a:r>
            <a:r>
              <a:rPr lang="it-IT" dirty="0" err="1" smtClean="0"/>
              <a:t>care-giver</a:t>
            </a:r>
            <a:r>
              <a:rPr lang="it-IT" dirty="0" smtClean="0"/>
              <a:t>, a campagne di sensibilizzazione ed informazione per la popolazione, all'assistenza diretta con volontari rotariani , al finanziamento della ricerca,attraverso la raccolta di fondi, alla ricerca di sponsor e così via.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3113" y="1038225"/>
            <a:ext cx="6067425" cy="5524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3888" y="1907629"/>
            <a:ext cx="7620000" cy="3962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96696" y="601208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070975" cy="4384675"/>
          </a:xfrm>
        </p:spPr>
        <p:txBody>
          <a:bodyPr>
            <a:normAutofit/>
          </a:bodyPr>
          <a:lstStyle/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  <a:defRPr/>
            </a:pPr>
            <a:r>
              <a:rPr lang="it-IT" dirty="0" smtClean="0"/>
              <a:t>Questo convegno, ideato  dal Club Roma Capitale, può essere </a:t>
            </a:r>
            <a:r>
              <a:rPr lang="it-IT" b="1" i="1" dirty="0" smtClean="0"/>
              <a:t>l’incipit per la costruzione di una rete </a:t>
            </a:r>
            <a:r>
              <a:rPr lang="it-IT" dirty="0" smtClean="0"/>
              <a:t>di interventi strutturati in questo campo ,che accomuni i Club italiani nell'impegno e nel sostegno ai progetti volti a ridurre il disagio di pazienti e familiari e perché no, attraverso il sostegno alla ricerca a debellare questa malattia come è successo per la polio.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  <a:defRPr/>
            </a:pPr>
            <a:endParaRPr lang="it-IT" dirty="0" smtClean="0"/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  <a:defRPr/>
            </a:pPr>
            <a:endParaRPr lang="it-IT" dirty="0" smtClean="0"/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0400" y="6011863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808" y="2339677"/>
            <a:ext cx="9070975" cy="4384675"/>
          </a:xfrm>
        </p:spPr>
        <p:txBody>
          <a:bodyPr/>
          <a:lstStyle/>
          <a:p>
            <a:pPr marL="427038" indent="-322263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dirty="0" smtClean="0"/>
              <a:t>   Abbiamo  gli strumenti,  abbiamo l'organizzazione, abbiamo i professionisti, siamo tanti, tutti insieme con il nostro impegno possiamo veramente fare  qualcosa di grande per migliorare la vita delle persone, pensando anche alle nuove generazioni. </a:t>
            </a:r>
          </a:p>
          <a:p>
            <a:pPr marL="427038" indent="-322263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it-IT" dirty="0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91840" y="1691605"/>
            <a:ext cx="8988557" cy="4955787"/>
          </a:xfrm>
        </p:spPr>
        <p:txBody>
          <a:bodyPr/>
          <a:lstStyle/>
          <a:p>
            <a:pPr>
              <a:buNone/>
            </a:pPr>
            <a:r>
              <a:rPr lang="it-IT" b="1" i="1" dirty="0" smtClean="0"/>
              <a:t>   Sarebbe bello celebrare in tutto il mondo, così come  avviene il 24 ottobre per la polio, l’ eradicazione dell'Alzheimer il 21 settembre di ogni anno.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0072" y="3059757"/>
            <a:ext cx="4124325" cy="393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19832" y="2603888"/>
            <a:ext cx="8988557" cy="495578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</a:t>
            </a:r>
            <a:r>
              <a:rPr lang="it-IT" b="1" i="1" dirty="0" smtClean="0"/>
              <a:t>Ogni qualvolta svolgiamo il nostro pensiero ai più deboli, ai bisognosi, ai malati, saremo sicuramente delle persone migliori.</a:t>
            </a:r>
          </a:p>
          <a:p>
            <a:endParaRPr lang="it-IT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3713"/>
            <a:ext cx="9070975" cy="4384675"/>
          </a:xfrm>
        </p:spPr>
        <p:txBody>
          <a:bodyPr/>
          <a:lstStyle/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it-IT" dirty="0" smtClean="0"/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dirty="0" smtClean="0"/>
              <a:t>Link del sito del Rotary International</a:t>
            </a:r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en-US" u="sng" dirty="0" smtClean="0">
                <a:solidFill>
                  <a:srgbClr val="FFC000"/>
                </a:solidFill>
                <a:hlinkClick r:id="rId3"/>
              </a:rPr>
              <a:t>https://www.rotary.org/it</a:t>
            </a:r>
            <a:endParaRPr lang="en-US" u="sng" dirty="0" smtClean="0">
              <a:solidFill>
                <a:srgbClr val="FFC000"/>
              </a:solidFill>
            </a:endParaRPr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en-US" u="sng" dirty="0" smtClean="0"/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dirty="0" smtClean="0"/>
              <a:t>Link del sito del Rotary International – </a:t>
            </a:r>
            <a:r>
              <a:rPr lang="en-US" dirty="0" err="1" smtClean="0"/>
              <a:t>alzheimer</a:t>
            </a:r>
            <a:r>
              <a:rPr lang="en-US" dirty="0" smtClean="0"/>
              <a:t>   </a:t>
            </a:r>
            <a:r>
              <a:rPr lang="en-US" u="sng" dirty="0" smtClean="0">
                <a:hlinkClick r:id="rId4"/>
              </a:rPr>
              <a:t>http://adrag.org/</a:t>
            </a:r>
            <a:endParaRPr lang="it-IT" dirty="0" smtClean="0"/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en-US" u="sng" dirty="0" smtClean="0"/>
          </a:p>
          <a:p>
            <a:pPr marL="427038" indent="-322263" algn="ctr" eaLnBrk="1" hangingPunct="1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it-IT" dirty="0" smtClean="0">
              <a:solidFill>
                <a:srgbClr val="002060"/>
              </a:solidFill>
            </a:endParaRP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924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it-IT" b="1" i="1" smtClean="0"/>
              <a:t>Cos'è il Rotary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8475"/>
            <a:ext cx="9070975" cy="4384675"/>
          </a:xfrm>
        </p:spPr>
        <p:txBody>
          <a:bodyPr tIns="19440">
            <a:normAutofit lnSpcReduction="10000"/>
          </a:bodyPr>
          <a:lstStyle/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E' una rete globale di </a:t>
            </a:r>
            <a:r>
              <a:rPr lang="it-IT" sz="2200" b="1" i="1" dirty="0" smtClean="0"/>
              <a:t>1,2 milioni di uomini</a:t>
            </a:r>
            <a:r>
              <a:rPr lang="it-IT" sz="2200" dirty="0" smtClean="0"/>
              <a:t> e donne intraprendenti, amici, conoscenti, professionisti e imprenditori, uniti per apportare cambiamenti positivi e duraturi nella comunità di tutto il mondo attraverso progetti sostenibili.</a:t>
            </a:r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800" b="1" i="1" dirty="0" smtClean="0"/>
              <a:t>Cosa Facciamo: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Promuovere la pace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b="1" i="1" dirty="0" smtClean="0"/>
              <a:t>Combattere le malattie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Fornire acqua e strutture igienico-sanitarie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Proteggere madri e bambini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Sostenere l'istruzioni 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200" dirty="0" smtClean="0"/>
              <a:t>Sviluppare le economie locali</a:t>
            </a:r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endParaRPr lang="it-IT" sz="2800" dirty="0" smtClean="0"/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endParaRPr lang="it-IT" sz="2800" dirty="0" smtClean="0"/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40763" y="61563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sz="quarter" idx="1"/>
          </p:nvPr>
        </p:nvSpPr>
        <p:spPr>
          <a:xfrm>
            <a:off x="503238" y="1768475"/>
            <a:ext cx="9070975" cy="4384675"/>
          </a:xfrm>
        </p:spPr>
        <p:txBody>
          <a:bodyPr tIns="23040"/>
          <a:lstStyle/>
          <a:p>
            <a:pPr marL="427038" indent="-322263" eaLnBrk="1" hangingPunct="1">
              <a:spcBef>
                <a:spcPts val="1425"/>
              </a:spcBef>
              <a:buSzPct val="45000"/>
              <a:buFont typeface="Wingdings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sz="2600" dirty="0" smtClean="0"/>
              <a:t>Siamo operatori di bene e  ci impegniamo per </a:t>
            </a:r>
            <a:r>
              <a:rPr lang="it-IT" sz="2600" b="1" i="1" dirty="0" smtClean="0"/>
              <a:t>migliorare il mondo</a:t>
            </a:r>
          </a:p>
          <a:p>
            <a:pPr marL="427038" indent="-322263" eaLnBrk="1" hangingPunct="1">
              <a:spcBef>
                <a:spcPts val="1425"/>
              </a:spcBef>
              <a:buSzPct val="45000"/>
              <a:buFont typeface="Wingdings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sz="2600" dirty="0" smtClean="0"/>
              <a:t>Siamo </a:t>
            </a:r>
            <a:r>
              <a:rPr lang="it-IT" sz="2600" b="1" i="1" dirty="0" smtClean="0"/>
              <a:t>risolutori di problemi</a:t>
            </a:r>
            <a:r>
              <a:rPr lang="it-IT" sz="2600" dirty="0" smtClean="0"/>
              <a:t>: insieme con la nostra esperienza professionale e impegno personale possiamo </a:t>
            </a:r>
            <a:r>
              <a:rPr lang="it-IT" sz="2600" b="1" i="1" dirty="0" smtClean="0"/>
              <a:t>affrontare e risolvere i problemi più pressanti nelle nostre comunità</a:t>
            </a:r>
          </a:p>
          <a:p>
            <a:pPr marL="427038" indent="-322263" eaLnBrk="1" hangingPunct="1">
              <a:spcBef>
                <a:spcPts val="1425"/>
              </a:spcBef>
              <a:buSzPct val="45000"/>
              <a:buFont typeface="Wingdings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it-IT" sz="2600" b="1" i="1" dirty="0" smtClean="0"/>
              <a:t>Collaboriamo con i leader delle comunità </a:t>
            </a:r>
            <a:r>
              <a:rPr lang="it-IT" sz="2600" dirty="0" smtClean="0"/>
              <a:t>che desiderano apportare il loro impegno in progetti con un </a:t>
            </a:r>
            <a:r>
              <a:rPr lang="it-IT" sz="2600" b="1" i="1" dirty="0" smtClean="0"/>
              <a:t>impatto reale e duraturo sulla vita delle persone.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3238" y="684213"/>
            <a:ext cx="9064625" cy="1255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i="1" dirty="0" smtClean="0"/>
              <a:t>Impegno in campo sanitario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12291" name="Segnaposto contenuto 2"/>
          <p:cNvSpPr>
            <a:spLocks noGrp="1"/>
          </p:cNvSpPr>
          <p:nvPr>
            <p:ph sz="quarter" idx="1"/>
          </p:nvPr>
        </p:nvSpPr>
        <p:spPr>
          <a:xfrm>
            <a:off x="-360363" y="1908175"/>
            <a:ext cx="9064626" cy="4378325"/>
          </a:xfrm>
        </p:spPr>
        <p:txBody>
          <a:bodyPr/>
          <a:lstStyle/>
          <a:p>
            <a:pPr marL="2286000" lvl="2" indent="-455613" eaLnBrk="1" hangingPunct="1">
              <a:buFont typeface="Times New Roman" pitchFamily="16" charset="0"/>
              <a:buChar char="•"/>
              <a:tabLst>
                <a:tab pos="2286000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  <a:tab pos="10575925" algn="l"/>
                <a:tab pos="11025188" algn="l"/>
              </a:tabLst>
            </a:pPr>
            <a:r>
              <a:rPr lang="it-IT" sz="1800" smtClean="0"/>
              <a:t>Per noi la</a:t>
            </a:r>
            <a:r>
              <a:rPr lang="it-IT" sz="1800" b="1" i="1" smtClean="0"/>
              <a:t> salute è tutto</a:t>
            </a:r>
            <a:r>
              <a:rPr lang="it-IT" sz="1800" smtClean="0"/>
              <a:t>. Ma nel mondo 400 milioni di persone non possono permettersi o non hanno accesso alle cure mediche di base. Noi riteniamo che avere una buona assistenza sanitaria sia un diritto di tutti.</a:t>
            </a:r>
          </a:p>
          <a:p>
            <a:pPr marL="2286000" lvl="2" indent="-455613" eaLnBrk="1" hangingPunct="1">
              <a:buFont typeface="Times New Roman" pitchFamily="16" charset="0"/>
              <a:buChar char="•"/>
              <a:tabLst>
                <a:tab pos="2286000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  <a:tab pos="10575925" algn="l"/>
                <a:tab pos="11025188" algn="l"/>
              </a:tabLst>
            </a:pPr>
            <a:r>
              <a:rPr lang="it-IT" sz="1800" smtClean="0"/>
              <a:t>Le malattie sono portatrici di miseria, dolore e povertà per milioni di persone in tutto il mondo. </a:t>
            </a:r>
            <a:r>
              <a:rPr lang="it-IT" sz="1800" b="1" i="1" smtClean="0"/>
              <a:t>Ecco perché è così importante per noi curare e prevenire le malattie e metterci alla guida delle iniziative di piccole o grandi dimensioni.</a:t>
            </a:r>
            <a:r>
              <a:rPr lang="it-IT" sz="1800" smtClean="0"/>
              <a:t> Noi allestiamo cliniche mediche provvisorie, postazioni per la donazione di sangue e centri per la formazione nelle comunità sottosviluppate colpite dalle epidemie e bisognose di assistenza sanitaria. Noi provvediamo anche a costruire le </a:t>
            </a:r>
            <a:r>
              <a:rPr lang="it-IT" sz="1800" b="1" i="1" smtClean="0"/>
              <a:t>infrastrutture necessarie che permettono a medici, pazienti e governi a lavorare insieme.</a:t>
            </a:r>
          </a:p>
          <a:p>
            <a:pPr marL="2286000" lvl="2" indent="-455613" eaLnBrk="1" hangingPunct="1">
              <a:buFont typeface="Times New Roman" pitchFamily="16" charset="0"/>
              <a:buChar char="•"/>
              <a:tabLst>
                <a:tab pos="2286000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  <a:tab pos="10575925" algn="l"/>
                <a:tab pos="11025188" algn="l"/>
              </a:tabLst>
            </a:pPr>
            <a:r>
              <a:rPr lang="it-IT" sz="1800" smtClean="0"/>
              <a:t>I nostri soci combattono varie malattie, tra cui malaria, HIV/AIDS, </a:t>
            </a:r>
            <a:r>
              <a:rPr lang="it-IT" sz="1800" b="1" i="1" smtClean="0"/>
              <a:t>Alzheimer</a:t>
            </a:r>
            <a:r>
              <a:rPr lang="it-IT" sz="1800" smtClean="0"/>
              <a:t>, sclerosi multipla, diabete e polio. La </a:t>
            </a:r>
            <a:r>
              <a:rPr lang="it-IT" sz="1800" b="1" i="1" smtClean="0"/>
              <a:t>prevenzione</a:t>
            </a:r>
            <a:r>
              <a:rPr lang="it-IT" sz="1800" smtClean="0"/>
              <a:t> è altrettanto importante, e per questo siamo impegnati nell’educazione sanitaria e nel fornire test per l’udito e la vista e cure dentistiche.</a:t>
            </a:r>
          </a:p>
          <a:p>
            <a:pPr eaLnBrk="1" hangingPunct="1">
              <a:tabLst>
                <a:tab pos="2286000" algn="l"/>
                <a:tab pos="2489200" algn="l"/>
                <a:tab pos="2938463" algn="l"/>
                <a:tab pos="3387725" algn="l"/>
                <a:tab pos="3836988" algn="l"/>
                <a:tab pos="4286250" algn="l"/>
                <a:tab pos="4735513" algn="l"/>
                <a:tab pos="5184775" algn="l"/>
                <a:tab pos="5634038" algn="l"/>
                <a:tab pos="6083300" algn="l"/>
                <a:tab pos="6532563" algn="l"/>
                <a:tab pos="6981825" algn="l"/>
                <a:tab pos="7431088" algn="l"/>
                <a:tab pos="7880350" algn="l"/>
                <a:tab pos="8329613" algn="l"/>
                <a:tab pos="8778875" algn="l"/>
                <a:tab pos="9228138" algn="l"/>
                <a:tab pos="9677400" algn="l"/>
                <a:tab pos="10126663" algn="l"/>
                <a:tab pos="10575925" algn="l"/>
                <a:tab pos="11025188" algn="l"/>
              </a:tabLst>
            </a:pPr>
            <a:endParaRPr lang="it-IT" smtClean="0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3425" y="59404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835150"/>
            <a:ext cx="9070975" cy="4384675"/>
          </a:xfrm>
        </p:spPr>
        <p:txBody>
          <a:bodyPr tIns="23040">
            <a:normAutofit lnSpcReduction="10000"/>
          </a:bodyPr>
          <a:lstStyle/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600" dirty="0" smtClean="0"/>
              <a:t>   </a:t>
            </a:r>
            <a:r>
              <a:rPr lang="it-IT" sz="2000" dirty="0" smtClean="0"/>
              <a:t>Nel 1985 il R.I. ha lanciato </a:t>
            </a:r>
            <a:r>
              <a:rPr lang="it-IT" sz="2400" dirty="0" smtClean="0"/>
              <a:t>il </a:t>
            </a:r>
            <a:r>
              <a:rPr lang="it-IT" sz="2400" b="1" i="1" dirty="0" smtClean="0"/>
              <a:t>programma </a:t>
            </a:r>
            <a:r>
              <a:rPr lang="it-IT" sz="2400" b="1" i="1" dirty="0" err="1" smtClean="0"/>
              <a:t>PolioPlus</a:t>
            </a:r>
            <a:r>
              <a:rPr lang="it-IT" sz="2000" dirty="0" smtClean="0"/>
              <a:t>, un impegno ventennale per l'eradicazione della poliomielite</a:t>
            </a:r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000" dirty="0" smtClean="0"/>
              <a:t>   L'impegno del R.I. rimarrà come un esempio di collaborazione </a:t>
            </a:r>
            <a:r>
              <a:rPr lang="it-IT" sz="2000" dirty="0" err="1" smtClean="0"/>
              <a:t>pubblico-privato</a:t>
            </a:r>
            <a:r>
              <a:rPr lang="it-IT" sz="2000" dirty="0" smtClean="0"/>
              <a:t> nella lotta alle malattie anche per il 21° secolo.</a:t>
            </a:r>
          </a:p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000" dirty="0" smtClean="0"/>
              <a:t>   E' intervenuto con la</a:t>
            </a:r>
            <a:r>
              <a:rPr lang="it-IT" sz="2000" b="1" i="1" dirty="0" smtClean="0"/>
              <a:t> sensibilizzazione e l'informazione</a:t>
            </a:r>
            <a:r>
              <a:rPr lang="it-IT" sz="2000" dirty="0" smtClean="0"/>
              <a:t>, con la  </a:t>
            </a:r>
            <a:r>
              <a:rPr lang="it-IT" sz="2000" b="1" i="1" dirty="0" smtClean="0"/>
              <a:t>fornitura dei vaccini</a:t>
            </a:r>
            <a:r>
              <a:rPr lang="it-IT" sz="2000" dirty="0" smtClean="0"/>
              <a:t>, con l'</a:t>
            </a:r>
            <a:r>
              <a:rPr lang="it-IT" sz="2000" b="1" i="1" dirty="0" smtClean="0"/>
              <a:t>addestramento del personale e lavorando con i governi di tutto il mondo nella storica campagna per la salute.</a:t>
            </a:r>
          </a:p>
          <a:p>
            <a:pPr marL="647700" indent="-5349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000" dirty="0" smtClean="0"/>
              <a:t>    L'obiettivo è molto vicino e sono rimasti circa 35 casi in tutto il mondo.</a:t>
            </a:r>
          </a:p>
          <a:p>
            <a:pPr marL="647700" indent="-5349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000" dirty="0" smtClean="0"/>
              <a:t>E</a:t>
            </a:r>
            <a:r>
              <a:rPr lang="it-IT" sz="2000" b="1" i="1" dirty="0" smtClean="0"/>
              <a:t>' intervenuto finanziariamente </a:t>
            </a:r>
            <a:r>
              <a:rPr lang="it-IT" sz="2000" dirty="0" smtClean="0"/>
              <a:t>tanto da essere riconosciuto nel 2005 ufficialmente dall'OMS come organizzazione non governativa operante nel campo della salute a livello internazionale.</a:t>
            </a:r>
          </a:p>
          <a:p>
            <a:pPr marL="647700" indent="-5349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sz="2000" dirty="0" smtClean="0"/>
              <a:t>E</a:t>
            </a:r>
            <a:r>
              <a:rPr lang="it-IT" sz="2000" b="1" i="1" dirty="0" smtClean="0"/>
              <a:t>' intervenuto con i propri volontari </a:t>
            </a:r>
            <a:r>
              <a:rPr lang="it-IT" sz="2000" dirty="0" smtClean="0"/>
              <a:t>nell'assistenza e nella mobilizzazione sociale per la prevenzione della malattia</a:t>
            </a:r>
            <a:r>
              <a:rPr lang="it-IT" sz="2600" dirty="0" smtClean="0"/>
              <a:t>.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4863" y="6083300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6254750"/>
            <a:ext cx="9070975" cy="14374813"/>
          </a:xfrm>
        </p:spPr>
        <p:txBody>
          <a:bodyPr tIns="3924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it-IT" dirty="0" smtClean="0"/>
              <a:t>Cosa può fare il Rotary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03238" y="1768475"/>
            <a:ext cx="9070975" cy="4384675"/>
          </a:xfrm>
        </p:spPr>
        <p:txBody>
          <a:bodyPr>
            <a:normAutofit/>
          </a:bodyPr>
          <a:lstStyle/>
          <a:p>
            <a:pPr marL="431800" indent="-319088" eaLnBrk="1" fontAlgn="auto" hangingPunct="1">
              <a:spcBef>
                <a:spcPts val="772"/>
              </a:spcBef>
              <a:spcAft>
                <a:spcPts val="0"/>
              </a:spcAft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dirty="0" smtClean="0"/>
              <a:t>Il Rotary agisce attraverso tre strumenti: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b="1" i="1" dirty="0" smtClean="0"/>
              <a:t>Club Rotary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b="1" i="1" dirty="0" smtClean="0"/>
              <a:t>Rotary </a:t>
            </a:r>
            <a:r>
              <a:rPr lang="it-IT" b="1" i="1" dirty="0" err="1" smtClean="0"/>
              <a:t>international</a:t>
            </a:r>
            <a:endParaRPr lang="it-IT" b="1" i="1" dirty="0" smtClean="0"/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b="1" i="1" dirty="0" smtClean="0"/>
              <a:t>Fondazione Rotary</a:t>
            </a:r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endParaRPr lang="it-IT" dirty="0" smtClean="0"/>
          </a:p>
          <a:p>
            <a:pPr marL="427038" indent="-322263" eaLnBrk="1" fontAlgn="auto" hangingPunct="1">
              <a:spcBef>
                <a:spcPts val="772"/>
              </a:spcBef>
              <a:spcAft>
                <a:spcPts val="0"/>
              </a:spcAft>
              <a:buSzPct val="45000"/>
              <a:buFont typeface="Wingdings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/>
            </a:pPr>
            <a:r>
              <a:rPr lang="it-IT" dirty="0" smtClean="0"/>
              <a:t>Ma soprattutto attraverso l’</a:t>
            </a:r>
            <a:r>
              <a:rPr lang="it-IT" b="1" i="1" dirty="0" smtClean="0"/>
              <a:t>impegno</a:t>
            </a:r>
            <a:r>
              <a:rPr lang="it-IT" dirty="0" smtClean="0"/>
              <a:t> e la </a:t>
            </a:r>
            <a:r>
              <a:rPr lang="it-IT" b="1" i="1" dirty="0" smtClean="0"/>
              <a:t>professionalità</a:t>
            </a:r>
            <a:r>
              <a:rPr lang="it-IT" dirty="0" smtClean="0"/>
              <a:t> dei singoli rotariani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contenuto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b="1" smtClean="0">
                <a:latin typeface="Times-Bold" charset="0"/>
              </a:rPr>
              <a:t>Our Vision and Mission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Times New Roman" pitchFamily="16" charset="0"/>
                <a:cs typeface="Times New Roman" pitchFamily="16" charset="0"/>
              </a:rPr>
              <a:t>We are Rotarians and Rotaractors that have extensive leadership experience around Alzheimer’s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Times New Roman" pitchFamily="16" charset="0"/>
                <a:cs typeface="Times New Roman" pitchFamily="16" charset="0"/>
              </a:rPr>
              <a:t>including: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Symbol" charset="2"/>
              </a:rPr>
              <a:t>• </a:t>
            </a:r>
            <a:r>
              <a:rPr lang="it-IT" sz="1600" smtClean="0">
                <a:latin typeface="TT15Dt00" charset="0"/>
              </a:rPr>
              <a:t>Patient, Family, and Community Educatio</a:t>
            </a:r>
            <a:r>
              <a:rPr lang="it-IT" sz="1600" smtClean="0">
                <a:latin typeface="TT15Ct00" charset="0"/>
              </a:rPr>
              <a:t>n – including statewide and national programs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Symbol" charset="2"/>
              </a:rPr>
              <a:t>• </a:t>
            </a:r>
            <a:r>
              <a:rPr lang="it-IT" sz="1600" smtClean="0">
                <a:latin typeface="TT15Dt00" charset="0"/>
              </a:rPr>
              <a:t>Patient Care </a:t>
            </a:r>
            <a:r>
              <a:rPr lang="it-IT" sz="1600" smtClean="0">
                <a:latin typeface="TT15Ct00" charset="0"/>
              </a:rPr>
              <a:t>– front line of care including physicians, providers, and family care givers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Symbol" charset="2"/>
              </a:rPr>
              <a:t>• </a:t>
            </a:r>
            <a:r>
              <a:rPr lang="it-IT" sz="1600" smtClean="0">
                <a:latin typeface="TT15Dt00" charset="0"/>
              </a:rPr>
              <a:t>Prevention </a:t>
            </a:r>
            <a:r>
              <a:rPr lang="it-IT" sz="1600" smtClean="0">
                <a:latin typeface="TT15Ct00" charset="0"/>
              </a:rPr>
              <a:t>– including leading research in the field and large-scale program management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Symbol" charset="2"/>
              </a:rPr>
              <a:t>• </a:t>
            </a:r>
            <a:r>
              <a:rPr lang="it-IT" sz="1600" smtClean="0">
                <a:latin typeface="TT15Dt00" charset="0"/>
              </a:rPr>
              <a:t>Research for a Cure </a:t>
            </a:r>
            <a:r>
              <a:rPr lang="it-IT" sz="1600" smtClean="0">
                <a:latin typeface="TT15Ct00" charset="0"/>
              </a:rPr>
              <a:t>– day-to-day access with leading researchers working on the treatment,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TT15Ct00" charset="0"/>
              </a:rPr>
              <a:t>research, and cure for Alzheimer’s and dementia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Symbol" charset="2"/>
              </a:rPr>
              <a:t>• </a:t>
            </a:r>
            <a:r>
              <a:rPr lang="it-IT" sz="1600" smtClean="0">
                <a:latin typeface="TT15Dt00" charset="0"/>
              </a:rPr>
              <a:t>Strategic Partnerships and Expertise </a:t>
            </a:r>
            <a:r>
              <a:rPr lang="it-IT" sz="1600" smtClean="0">
                <a:latin typeface="TT15Ct00" charset="0"/>
              </a:rPr>
              <a:t>– collaboration with national and international</a:t>
            </a:r>
          </a:p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600" smtClean="0">
                <a:latin typeface="TT15Ct00" charset="0"/>
              </a:rPr>
              <a:t>organizations</a:t>
            </a:r>
          </a:p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mtClean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4325" y="250825"/>
            <a:ext cx="635000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3808" y="1835621"/>
            <a:ext cx="9064625" cy="4378325"/>
          </a:xfrm>
        </p:spPr>
        <p:txBody>
          <a:bodyPr>
            <a:normAutofit fontScale="92500" lnSpcReduction="10000"/>
          </a:bodyPr>
          <a:lstStyle/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b="1" dirty="0" err="1" smtClean="0">
                <a:latin typeface="Times-Bold" charset="0"/>
              </a:rPr>
              <a:t>Our</a:t>
            </a:r>
            <a:r>
              <a:rPr lang="it-IT" sz="1600" b="1" dirty="0" smtClean="0">
                <a:latin typeface="Times-Bold" charset="0"/>
              </a:rPr>
              <a:t> Vision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To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leverage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our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members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’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extensive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experience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resources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the Rotary network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to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support</a:t>
            </a:r>
            <a:endParaRPr lang="it-IT" sz="1600" dirty="0" smtClean="0">
              <a:latin typeface="Times New Roman" pitchFamily="16" charset="0"/>
              <a:cs typeface="Times New Roman" pitchFamily="16" charset="0"/>
            </a:endParaRP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promote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Alzheimer’s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dementia-related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projects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of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all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sizes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at the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local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Rotary,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district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,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international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level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through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providing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 global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platform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for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collaboration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,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education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, and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support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b="1" dirty="0" err="1" smtClean="0">
                <a:latin typeface="Times-Bold" charset="0"/>
              </a:rPr>
              <a:t>Our</a:t>
            </a:r>
            <a:r>
              <a:rPr lang="it-IT" sz="1600" b="1" dirty="0" smtClean="0">
                <a:latin typeface="Times-Bold" charset="0"/>
              </a:rPr>
              <a:t> </a:t>
            </a:r>
            <a:r>
              <a:rPr lang="it-IT" sz="1600" b="1" dirty="0" err="1" smtClean="0">
                <a:latin typeface="Times-Bold" charset="0"/>
              </a:rPr>
              <a:t>Mission</a:t>
            </a:r>
            <a:endParaRPr lang="it-IT" sz="1600" b="1" dirty="0" smtClean="0">
              <a:latin typeface="Times-Bold" charset="0"/>
            </a:endParaRP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The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Alzheimer’s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/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Dementia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Rotarian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Action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Group (ADRAG)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supports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its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vision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by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supporting</a:t>
            </a:r>
            <a:endParaRPr lang="it-IT" sz="1600" dirty="0" smtClean="0">
              <a:latin typeface="Times New Roman" pitchFamily="16" charset="0"/>
              <a:cs typeface="Times New Roman" pitchFamily="16" charset="0"/>
            </a:endParaRP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Rotary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Rotaract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clubs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districts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they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plan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execute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meaningful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projects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programs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centered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on Alzheimer’s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dementia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.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This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support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will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take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many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forms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including</a:t>
            </a:r>
            <a:endParaRPr lang="it-IT" sz="1600" dirty="0" smtClean="0">
              <a:latin typeface="Times New Roman" pitchFamily="16" charset="0"/>
              <a:cs typeface="Times New Roman" pitchFamily="16" charset="0"/>
            </a:endParaRP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the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education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of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1.2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million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Rotarians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Rotary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leaders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on the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latest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scientific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research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in the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fight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to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find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 cure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for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Alzheimer’s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disease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about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the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disease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’s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devastating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impact on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communities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families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. ADRAG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will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also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promote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Rotary and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Rotaract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projects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that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work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within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Rotary International’s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Disease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Prevention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and Treatment </a:t>
            </a:r>
            <a:r>
              <a:rPr lang="it-IT" sz="1600" dirty="0" smtClean="0">
                <a:solidFill>
                  <a:srgbClr val="2472BD"/>
                </a:solidFill>
                <a:latin typeface="Times New Roman" pitchFamily="16" charset="0"/>
                <a:cs typeface="Times New Roman" pitchFamily="16" charset="0"/>
              </a:rPr>
              <a:t>Area </a:t>
            </a:r>
            <a:r>
              <a:rPr lang="it-IT" sz="1600" dirty="0" err="1" smtClean="0">
                <a:solidFill>
                  <a:srgbClr val="2472BD"/>
                </a:solidFill>
                <a:latin typeface="Times New Roman" pitchFamily="16" charset="0"/>
                <a:cs typeface="Times New Roman" pitchFamily="16" charset="0"/>
              </a:rPr>
              <a:t>of</a:t>
            </a:r>
            <a:r>
              <a:rPr lang="it-IT" sz="1600" dirty="0" smtClean="0">
                <a:solidFill>
                  <a:srgbClr val="2472BD"/>
                </a:solidFill>
                <a:latin typeface="Times New Roman" pitchFamily="16" charset="0"/>
                <a:cs typeface="Times New Roman" pitchFamily="16" charset="0"/>
              </a:rPr>
              <a:t> Focus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among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the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communities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Rotary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serves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in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over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200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countries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1600" dirty="0" err="1" smtClean="0">
                <a:latin typeface="Times New Roman" pitchFamily="16" charset="0"/>
                <a:cs typeface="Times New Roman" pitchFamily="16" charset="0"/>
              </a:rPr>
              <a:t>around</a:t>
            </a:r>
            <a:r>
              <a:rPr lang="it-IT" sz="1600" dirty="0" smtClean="0">
                <a:latin typeface="Times New Roman" pitchFamily="16" charset="0"/>
                <a:cs typeface="Times New Roman" pitchFamily="16" charset="0"/>
              </a:rPr>
              <a:t> the world.</a:t>
            </a:r>
          </a:p>
          <a:p>
            <a:pPr marL="352780" indent="-352780" eaLnBrk="1" fontAlgn="auto" hangingPunct="1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endParaRPr lang="it-IT" sz="1600" dirty="0"/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8963" y="5724525"/>
            <a:ext cx="8477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un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1168</Words>
  <Application>Microsoft Office PowerPoint</Application>
  <PresentationFormat>Personalizzato</PresentationFormat>
  <Paragraphs>94</Paragraphs>
  <Slides>17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Luna</vt:lpstr>
      <vt:lpstr>Invecchiare in salute:  quali percorsi </vt:lpstr>
      <vt:lpstr>Diapositiva 2</vt:lpstr>
      <vt:lpstr>Cos'è il Rotary</vt:lpstr>
      <vt:lpstr>Diapositiva 4</vt:lpstr>
      <vt:lpstr>Impegno in campo sanitario </vt:lpstr>
      <vt:lpstr>Diapositiva 6</vt:lpstr>
      <vt:lpstr>Cosa può fare il Rotary                      </vt:lpstr>
      <vt:lpstr>Diapositiva 8</vt:lpstr>
      <vt:lpstr>Diapositiva 9</vt:lpstr>
      <vt:lpstr>Boom demenze e Alzheimer  priorità d'azioni</vt:lpstr>
      <vt:lpstr>Rotary Italia e Alzheimer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Invecchiare in salute:  quali percorsi</dc:title>
  <dc:creator>silvana pc</dc:creator>
  <cp:lastModifiedBy>Tommaso</cp:lastModifiedBy>
  <cp:revision>32</cp:revision>
  <cp:lastPrinted>1601-01-01T00:00:00Z</cp:lastPrinted>
  <dcterms:created xsi:type="dcterms:W3CDTF">2017-11-22T14:10:38Z</dcterms:created>
  <dcterms:modified xsi:type="dcterms:W3CDTF">2017-11-28T10:08:21Z</dcterms:modified>
</cp:coreProperties>
</file>